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43"/>
  </p:notesMasterIdLst>
  <p:handoutMasterIdLst>
    <p:handoutMasterId r:id="rId44"/>
  </p:handoutMasterIdLst>
  <p:sldIdLst>
    <p:sldId id="256" r:id="rId2"/>
    <p:sldId id="339" r:id="rId3"/>
    <p:sldId id="317" r:id="rId4"/>
    <p:sldId id="318" r:id="rId5"/>
    <p:sldId id="324" r:id="rId6"/>
    <p:sldId id="327" r:id="rId7"/>
    <p:sldId id="326" r:id="rId8"/>
    <p:sldId id="302" r:id="rId9"/>
    <p:sldId id="299" r:id="rId10"/>
    <p:sldId id="297" r:id="rId11"/>
    <p:sldId id="298" r:id="rId12"/>
    <p:sldId id="337" r:id="rId13"/>
    <p:sldId id="301" r:id="rId14"/>
    <p:sldId id="329" r:id="rId15"/>
    <p:sldId id="258" r:id="rId16"/>
    <p:sldId id="259" r:id="rId17"/>
    <p:sldId id="261" r:id="rId18"/>
    <p:sldId id="260" r:id="rId19"/>
    <p:sldId id="263"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338" r:id="rId35"/>
    <p:sldId id="290" r:id="rId36"/>
    <p:sldId id="291" r:id="rId37"/>
    <p:sldId id="292" r:id="rId38"/>
    <p:sldId id="293" r:id="rId39"/>
    <p:sldId id="294" r:id="rId40"/>
    <p:sldId id="295" r:id="rId41"/>
    <p:sldId id="296" r:id="rId42"/>
  </p:sldIdLst>
  <p:sldSz cx="9144000" cy="6858000" type="screen4x3"/>
  <p:notesSz cx="6980238" cy="9236075"/>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CC00"/>
    <a:srgbClr val="FFFF99"/>
    <a:srgbClr val="FFFF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787"/>
    <p:restoredTop sz="95290" autoAdjust="0"/>
  </p:normalViewPr>
  <p:slideViewPr>
    <p:cSldViewPr snapToGrid="0">
      <p:cViewPr>
        <p:scale>
          <a:sx n="66" d="100"/>
          <a:sy n="66" d="100"/>
        </p:scale>
        <p:origin x="-1494" y="-5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24188" cy="460375"/>
          </a:xfrm>
          <a:prstGeom prst="rect">
            <a:avLst/>
          </a:prstGeom>
          <a:noFill/>
          <a:ln w="9525">
            <a:noFill/>
            <a:miter lim="800000"/>
            <a:headEnd/>
            <a:tailEnd/>
          </a:ln>
          <a:effectLst/>
        </p:spPr>
        <p:txBody>
          <a:bodyPr vert="horz" wrap="square" lIns="92217" tIns="46109" rIns="92217" bIns="46109" numCol="1" anchor="t" anchorCtr="0" compatLnSpc="1">
            <a:prstTxWarp prst="textNoShape">
              <a:avLst/>
            </a:prstTxWarp>
          </a:bodyPr>
          <a:lstStyle>
            <a:lvl1pPr defTabSz="922338">
              <a:defRPr sz="1200">
                <a:cs typeface="+mn-cs"/>
              </a:defRPr>
            </a:lvl1pPr>
          </a:lstStyle>
          <a:p>
            <a:pPr>
              <a:defRPr/>
            </a:pPr>
            <a:endParaRPr lang="es-ES"/>
          </a:p>
        </p:txBody>
      </p:sp>
      <p:sp>
        <p:nvSpPr>
          <p:cNvPr id="17411" name="Rectangle 3"/>
          <p:cNvSpPr>
            <a:spLocks noGrp="1" noChangeArrowheads="1"/>
          </p:cNvSpPr>
          <p:nvPr>
            <p:ph type="dt" sz="quarter" idx="1"/>
          </p:nvPr>
        </p:nvSpPr>
        <p:spPr bwMode="auto">
          <a:xfrm>
            <a:off x="3956050" y="0"/>
            <a:ext cx="3024188" cy="460375"/>
          </a:xfrm>
          <a:prstGeom prst="rect">
            <a:avLst/>
          </a:prstGeom>
          <a:noFill/>
          <a:ln w="9525">
            <a:noFill/>
            <a:miter lim="800000"/>
            <a:headEnd/>
            <a:tailEnd/>
          </a:ln>
          <a:effectLst/>
        </p:spPr>
        <p:txBody>
          <a:bodyPr vert="horz" wrap="square" lIns="92217" tIns="46109" rIns="92217" bIns="46109" numCol="1" anchor="t" anchorCtr="0" compatLnSpc="1">
            <a:prstTxWarp prst="textNoShape">
              <a:avLst/>
            </a:prstTxWarp>
          </a:bodyPr>
          <a:lstStyle>
            <a:lvl1pPr algn="r" defTabSz="922338">
              <a:defRPr sz="1200">
                <a:cs typeface="+mn-cs"/>
              </a:defRPr>
            </a:lvl1pPr>
          </a:lstStyle>
          <a:p>
            <a:pPr>
              <a:defRPr/>
            </a:pPr>
            <a:endParaRPr lang="es-ES"/>
          </a:p>
        </p:txBody>
      </p:sp>
      <p:sp>
        <p:nvSpPr>
          <p:cNvPr id="17412" name="Rectangle 4"/>
          <p:cNvSpPr>
            <a:spLocks noGrp="1" noChangeArrowheads="1"/>
          </p:cNvSpPr>
          <p:nvPr>
            <p:ph type="ftr" sz="quarter" idx="2"/>
          </p:nvPr>
        </p:nvSpPr>
        <p:spPr bwMode="auto">
          <a:xfrm>
            <a:off x="0" y="8775700"/>
            <a:ext cx="3024188" cy="460375"/>
          </a:xfrm>
          <a:prstGeom prst="rect">
            <a:avLst/>
          </a:prstGeom>
          <a:noFill/>
          <a:ln w="9525">
            <a:noFill/>
            <a:miter lim="800000"/>
            <a:headEnd/>
            <a:tailEnd/>
          </a:ln>
          <a:effectLst/>
        </p:spPr>
        <p:txBody>
          <a:bodyPr vert="horz" wrap="square" lIns="92217" tIns="46109" rIns="92217" bIns="46109" numCol="1" anchor="b" anchorCtr="0" compatLnSpc="1">
            <a:prstTxWarp prst="textNoShape">
              <a:avLst/>
            </a:prstTxWarp>
          </a:bodyPr>
          <a:lstStyle>
            <a:lvl1pPr defTabSz="922338">
              <a:defRPr sz="1200">
                <a:cs typeface="+mn-cs"/>
              </a:defRPr>
            </a:lvl1pPr>
          </a:lstStyle>
          <a:p>
            <a:pPr>
              <a:defRPr/>
            </a:pPr>
            <a:endParaRPr lang="es-ES"/>
          </a:p>
        </p:txBody>
      </p:sp>
      <p:sp>
        <p:nvSpPr>
          <p:cNvPr id="17413" name="Rectangle 5"/>
          <p:cNvSpPr>
            <a:spLocks noGrp="1" noChangeArrowheads="1"/>
          </p:cNvSpPr>
          <p:nvPr>
            <p:ph type="sldNum" sz="quarter" idx="3"/>
          </p:nvPr>
        </p:nvSpPr>
        <p:spPr bwMode="auto">
          <a:xfrm>
            <a:off x="3956050" y="8775700"/>
            <a:ext cx="3024188" cy="460375"/>
          </a:xfrm>
          <a:prstGeom prst="rect">
            <a:avLst/>
          </a:prstGeom>
          <a:noFill/>
          <a:ln w="9525">
            <a:noFill/>
            <a:miter lim="800000"/>
            <a:headEnd/>
            <a:tailEnd/>
          </a:ln>
          <a:effectLst/>
        </p:spPr>
        <p:txBody>
          <a:bodyPr vert="horz" wrap="square" lIns="92217" tIns="46109" rIns="92217" bIns="46109" numCol="1" anchor="b" anchorCtr="0" compatLnSpc="1">
            <a:prstTxWarp prst="textNoShape">
              <a:avLst/>
            </a:prstTxWarp>
          </a:bodyPr>
          <a:lstStyle>
            <a:lvl1pPr algn="r" defTabSz="922338">
              <a:defRPr sz="1200">
                <a:cs typeface="+mn-cs"/>
              </a:defRPr>
            </a:lvl1pPr>
          </a:lstStyle>
          <a:p>
            <a:pPr>
              <a:defRPr/>
            </a:pPr>
            <a:fld id="{C6B51A08-8AAF-46DF-BD69-6322F8F4E014}"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s-ES"/>
          </a:p>
        </p:txBody>
      </p:sp>
      <p:sp>
        <p:nvSpPr>
          <p:cNvPr id="83971" name="Rectangle 3"/>
          <p:cNvSpPr>
            <a:spLocks noGrp="1" noChangeArrowheads="1"/>
          </p:cNvSpPr>
          <p:nvPr>
            <p:ph type="dt"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s-ES"/>
          </a:p>
        </p:txBody>
      </p:sp>
      <p:sp>
        <p:nvSpPr>
          <p:cNvPr id="45060" name="Rectangle 4"/>
          <p:cNvSpPr>
            <a:spLocks noChangeArrowheads="1" noTextEdit="1"/>
          </p:cNvSpPr>
          <p:nvPr>
            <p:ph type="sldImg" idx="2"/>
          </p:nvPr>
        </p:nvSpPr>
        <p:spPr bwMode="auto">
          <a:xfrm>
            <a:off x="1130300" y="685800"/>
            <a:ext cx="4673600" cy="3505200"/>
          </a:xfrm>
          <a:prstGeom prst="rect">
            <a:avLst/>
          </a:prstGeom>
          <a:noFill/>
          <a:ln w="9525">
            <a:solidFill>
              <a:srgbClr val="000000"/>
            </a:solidFill>
            <a:miter lim="800000"/>
            <a:headEnd/>
            <a:tailEnd/>
          </a:ln>
        </p:spPr>
      </p:sp>
      <p:sp>
        <p:nvSpPr>
          <p:cNvPr id="83973" name="Rectangle 5"/>
          <p:cNvSpPr>
            <a:spLocks noGrp="1" noChangeArrowheads="1"/>
          </p:cNvSpPr>
          <p:nvPr>
            <p:ph type="body" sz="quarter" idx="3"/>
          </p:nvPr>
        </p:nvSpPr>
        <p:spPr bwMode="auto">
          <a:xfrm>
            <a:off x="914400" y="4419600"/>
            <a:ext cx="5105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83974" name="Rectangle 6"/>
          <p:cNvSpPr>
            <a:spLocks noGrp="1" noChangeArrowheads="1"/>
          </p:cNvSpPr>
          <p:nvPr>
            <p:ph type="ftr" sz="quarter" idx="4"/>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s-ES"/>
          </a:p>
        </p:txBody>
      </p:sp>
      <p:sp>
        <p:nvSpPr>
          <p:cNvPr id="83975" name="Rectangle 7"/>
          <p:cNvSpPr>
            <a:spLocks noGrp="1" noChangeArrowheads="1"/>
          </p:cNvSpPr>
          <p:nvPr>
            <p:ph type="sldNum" sz="quarter" idx="5"/>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3B0C32FD-7C82-4C54-8DB2-27CACF4851F9}"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CB3F33A-94E9-4EB1-9B62-4BE697676F0C}" type="slidenum">
              <a:rPr lang="es-ES" smtClean="0">
                <a:cs typeface="Arial" charset="0"/>
              </a:rPr>
              <a:pPr/>
              <a:t>3</a:t>
            </a:fld>
            <a:endParaRPr lang="es-ES" smtClean="0">
              <a:cs typeface="Arial" charset="0"/>
            </a:endParaRPr>
          </a:p>
        </p:txBody>
      </p:sp>
      <p:sp>
        <p:nvSpPr>
          <p:cNvPr id="46083" name="Rectangle 2"/>
          <p:cNvSpPr>
            <a:spLocks noChangeArrowheads="1" noTextEdit="1"/>
          </p:cNvSpPr>
          <p:nvPr>
            <p:ph type="sldImg"/>
          </p:nvPr>
        </p:nvSpPr>
        <p:spPr>
          <a:xfrm>
            <a:off x="1246188" y="693738"/>
            <a:ext cx="4486275" cy="3363912"/>
          </a:xfrm>
          <a:solidFill>
            <a:srgbClr val="FFFFFF"/>
          </a:solidFill>
          <a:ln/>
        </p:spPr>
      </p:sp>
      <p:sp>
        <p:nvSpPr>
          <p:cNvPr id="46084" name="Text Box 3"/>
          <p:cNvSpPr txBox="1">
            <a:spLocks noChangeArrowheads="1"/>
          </p:cNvSpPr>
          <p:nvPr/>
        </p:nvSpPr>
        <p:spPr bwMode="auto">
          <a:xfrm>
            <a:off x="930275" y="4386263"/>
            <a:ext cx="5118100" cy="4156075"/>
          </a:xfrm>
          <a:prstGeom prst="rect">
            <a:avLst/>
          </a:prstGeom>
          <a:noFill/>
          <a:ln w="9525">
            <a:noFill/>
            <a:miter lim="800000"/>
            <a:headEnd/>
            <a:tailEnd/>
          </a:ln>
        </p:spPr>
        <p:txBody>
          <a:bodyPr wrap="none" anchor="ctr"/>
          <a:lstStyle/>
          <a:p>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CABBE09-CD45-48A1-BD1F-FEE7B1428D5C}" type="slidenum">
              <a:rPr lang="es-ES" smtClean="0">
                <a:cs typeface="Arial" charset="0"/>
              </a:rPr>
              <a:pPr/>
              <a:t>4</a:t>
            </a:fld>
            <a:endParaRPr lang="es-ES" smtClean="0">
              <a:cs typeface="Arial" charset="0"/>
            </a:endParaRPr>
          </a:p>
        </p:txBody>
      </p:sp>
      <p:sp>
        <p:nvSpPr>
          <p:cNvPr id="47107" name="Rectangle 2"/>
          <p:cNvSpPr>
            <a:spLocks noChangeArrowheads="1" noTextEdit="1"/>
          </p:cNvSpPr>
          <p:nvPr>
            <p:ph type="sldImg"/>
          </p:nvPr>
        </p:nvSpPr>
        <p:spPr>
          <a:xfrm>
            <a:off x="1246188" y="693738"/>
            <a:ext cx="4486275" cy="3363912"/>
          </a:xfrm>
          <a:solidFill>
            <a:srgbClr val="FFFFFF"/>
          </a:solidFill>
          <a:ln/>
        </p:spPr>
      </p:sp>
      <p:sp>
        <p:nvSpPr>
          <p:cNvPr id="47108" name="Text Box 3"/>
          <p:cNvSpPr txBox="1">
            <a:spLocks noChangeArrowheads="1"/>
          </p:cNvSpPr>
          <p:nvPr/>
        </p:nvSpPr>
        <p:spPr bwMode="auto">
          <a:xfrm>
            <a:off x="930275" y="4386263"/>
            <a:ext cx="5118100" cy="4156075"/>
          </a:xfrm>
          <a:prstGeom prst="rect">
            <a:avLst/>
          </a:prstGeom>
          <a:noFill/>
          <a:ln w="9525">
            <a:noFill/>
            <a:miter lim="800000"/>
            <a:headEnd/>
            <a:tailEnd/>
          </a:ln>
        </p:spPr>
        <p:txBody>
          <a:bodyPr wrap="none" anchor="ctr"/>
          <a:lstStyle/>
          <a:p>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8D04038-C564-4E0B-A5B0-A6E291BD3335}" type="slidenum">
              <a:rPr lang="es-ES" smtClean="0">
                <a:cs typeface="Arial" charset="0"/>
              </a:rPr>
              <a:pPr/>
              <a:t>5</a:t>
            </a:fld>
            <a:endParaRPr lang="es-ES" smtClean="0">
              <a:cs typeface="Arial" charset="0"/>
            </a:endParaRPr>
          </a:p>
        </p:txBody>
      </p:sp>
      <p:sp>
        <p:nvSpPr>
          <p:cNvPr id="48131" name="Rectangle 2"/>
          <p:cNvSpPr>
            <a:spLocks noChangeArrowheads="1" noTextEdit="1"/>
          </p:cNvSpPr>
          <p:nvPr>
            <p:ph type="sldImg"/>
          </p:nvPr>
        </p:nvSpPr>
        <p:spPr>
          <a:xfrm>
            <a:off x="1246188" y="693738"/>
            <a:ext cx="4486275" cy="3363912"/>
          </a:xfrm>
          <a:solidFill>
            <a:srgbClr val="FFFFFF"/>
          </a:solidFill>
          <a:ln/>
        </p:spPr>
      </p:sp>
      <p:sp>
        <p:nvSpPr>
          <p:cNvPr id="48132" name="Text Box 3"/>
          <p:cNvSpPr txBox="1">
            <a:spLocks noChangeArrowheads="1"/>
          </p:cNvSpPr>
          <p:nvPr/>
        </p:nvSpPr>
        <p:spPr bwMode="auto">
          <a:xfrm>
            <a:off x="930275" y="4386263"/>
            <a:ext cx="5118100" cy="4156075"/>
          </a:xfrm>
          <a:prstGeom prst="rect">
            <a:avLst/>
          </a:prstGeom>
          <a:noFill/>
          <a:ln w="9525">
            <a:noFill/>
            <a:miter lim="800000"/>
            <a:headEnd/>
            <a:tailEnd/>
          </a:ln>
        </p:spPr>
        <p:txBody>
          <a:bodyPr wrap="none" anchor="ctr"/>
          <a:lstStyle/>
          <a:p>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s-CO">
                <a:cs typeface="+mn-cs"/>
              </a:endParaRPr>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s-CO">
                <a:cs typeface="+mn-cs"/>
              </a:endParaRPr>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s-CO">
                <a:cs typeface="+mn-cs"/>
              </a:endParaRPr>
            </a:p>
          </p:txBody>
        </p:sp>
      </p:grpSp>
      <p:sp>
        <p:nvSpPr>
          <p:cNvPr id="87042" name="Rectangle 2"/>
          <p:cNvSpPr>
            <a:spLocks noGrp="1" noChangeArrowheads="1"/>
          </p:cNvSpPr>
          <p:nvPr>
            <p:ph type="ctrTitle"/>
          </p:nvPr>
        </p:nvSpPr>
        <p:spPr>
          <a:xfrm>
            <a:off x="685800" y="685800"/>
            <a:ext cx="7772400" cy="2127250"/>
          </a:xfrm>
        </p:spPr>
        <p:txBody>
          <a:bodyPr/>
          <a:lstStyle>
            <a:lvl1pPr algn="ctr">
              <a:defRPr sz="5800"/>
            </a:lvl1pPr>
          </a:lstStyle>
          <a:p>
            <a:r>
              <a:rPr lang="es-ES"/>
              <a:t>Haga clic para cambiar el estilo de título	</a:t>
            </a:r>
          </a:p>
        </p:txBody>
      </p:sp>
      <p:sp>
        <p:nvSpPr>
          <p:cNvPr id="8704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s-ES"/>
              <a:t>Haga clic para modificar el estilo de subtítulo del patrón</a:t>
            </a:r>
          </a:p>
        </p:txBody>
      </p:sp>
      <p:sp>
        <p:nvSpPr>
          <p:cNvPr id="8" name="Rectangle 4"/>
          <p:cNvSpPr>
            <a:spLocks noGrp="1" noChangeArrowheads="1"/>
          </p:cNvSpPr>
          <p:nvPr>
            <p:ph type="dt" sz="half" idx="10"/>
          </p:nvPr>
        </p:nvSpPr>
        <p:spPr/>
        <p:txBody>
          <a:bodyPr/>
          <a:lstStyle>
            <a:lvl1pPr>
              <a:defRPr/>
            </a:lvl1pPr>
          </a:lstStyle>
          <a:p>
            <a:pPr>
              <a:defRPr/>
            </a:pPr>
            <a:fld id="{7DADA2DE-2D01-477A-BFB9-1E9E0BB56792}" type="datetimeFigureOut">
              <a:rPr lang="es-ES"/>
              <a:pPr>
                <a:defRPr/>
              </a:pPr>
              <a:t>24/08/2011</a:t>
            </a:fld>
            <a:endParaRPr lang="es-ES"/>
          </a:p>
        </p:txBody>
      </p:sp>
      <p:sp>
        <p:nvSpPr>
          <p:cNvPr id="9" name="Rectangle 5"/>
          <p:cNvSpPr>
            <a:spLocks noGrp="1" noChangeArrowheads="1"/>
          </p:cNvSpPr>
          <p:nvPr>
            <p:ph type="ftr" sz="quarter" idx="11"/>
          </p:nvPr>
        </p:nvSpPr>
        <p:spPr/>
        <p:txBody>
          <a:bodyPr/>
          <a:lstStyle>
            <a:lvl1pPr>
              <a:defRPr/>
            </a:lvl1pPr>
          </a:lstStyle>
          <a:p>
            <a:pPr>
              <a:defRPr/>
            </a:pPr>
            <a:endParaRPr lang="es-ES"/>
          </a:p>
        </p:txBody>
      </p:sp>
      <p:sp>
        <p:nvSpPr>
          <p:cNvPr id="10" name="Rectangle 6"/>
          <p:cNvSpPr>
            <a:spLocks noGrp="1" noChangeArrowheads="1"/>
          </p:cNvSpPr>
          <p:nvPr>
            <p:ph type="sldNum" sz="quarter" idx="12"/>
          </p:nvPr>
        </p:nvSpPr>
        <p:spPr/>
        <p:txBody>
          <a:bodyPr/>
          <a:lstStyle>
            <a:lvl1pPr>
              <a:defRPr/>
            </a:lvl1pPr>
          </a:lstStyle>
          <a:p>
            <a:pPr>
              <a:defRPr/>
            </a:pPr>
            <a:fld id="{9489E036-5E58-4BF5-8FCA-903A5D2B423E}" type="slidenum">
              <a:rPr lang="es-ES"/>
              <a:pPr>
                <a:defRPr/>
              </a:pPr>
              <a:t>‹Nº›</a:t>
            </a:fld>
            <a:endParaRPr lang="es-E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fld id="{E0D62124-DE52-4987-B5F9-43F90349210B}" type="datetimeFigureOut">
              <a:rPr lang="es-ES"/>
              <a:pPr>
                <a:defRPr/>
              </a:pPr>
              <a:t>24/08/2011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ACAEB1B-3F33-4443-85E1-F6DB392EF63A}" type="slidenum">
              <a:rPr lang="es-ES"/>
              <a:pPr>
                <a:defRPr/>
              </a:pPr>
              <a:t>‹Nº›</a:t>
            </a:fld>
            <a:endParaRPr lang="es-E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fld id="{DEE48F9E-3CF5-4D06-BE1B-8561E4778CAE}" type="datetimeFigureOut">
              <a:rPr lang="es-ES"/>
              <a:pPr>
                <a:defRPr/>
              </a:pPr>
              <a:t>24/08/2011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82930D9-48B7-468B-8630-D64C16885D16}" type="slidenum">
              <a:rPr lang="es-ES"/>
              <a:pPr>
                <a:defRPr/>
              </a:pPr>
              <a:t>‹Nº›</a:t>
            </a:fld>
            <a:endParaRPr lang="es-E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CO"/>
          </a:p>
        </p:txBody>
      </p:sp>
      <p:sp>
        <p:nvSpPr>
          <p:cNvPr id="3" name="2 Marcador de tabla"/>
          <p:cNvSpPr>
            <a:spLocks noGrp="1"/>
          </p:cNvSpPr>
          <p:nvPr>
            <p:ph type="tbl" idx="1"/>
          </p:nvPr>
        </p:nvSpPr>
        <p:spPr>
          <a:xfrm>
            <a:off x="457200" y="1600200"/>
            <a:ext cx="8229600" cy="4530725"/>
          </a:xfrm>
        </p:spPr>
        <p:txBody>
          <a:bodyPr/>
          <a:lstStyle/>
          <a:p>
            <a:pPr lvl="0"/>
            <a:endParaRPr lang="es-CO" noProof="0" smtClean="0"/>
          </a:p>
        </p:txBody>
      </p:sp>
      <p:sp>
        <p:nvSpPr>
          <p:cNvPr id="4" name="Rectangle 4"/>
          <p:cNvSpPr>
            <a:spLocks noGrp="1" noChangeArrowheads="1"/>
          </p:cNvSpPr>
          <p:nvPr>
            <p:ph type="dt" sz="half" idx="10"/>
          </p:nvPr>
        </p:nvSpPr>
        <p:spPr>
          <a:ln/>
        </p:spPr>
        <p:txBody>
          <a:bodyPr/>
          <a:lstStyle>
            <a:lvl1pPr>
              <a:defRPr/>
            </a:lvl1pPr>
          </a:lstStyle>
          <a:p>
            <a:pPr>
              <a:defRPr/>
            </a:pPr>
            <a:fld id="{B4D2D1A6-2C83-4DD8-80DB-874D2B14AC5E}" type="datetimeFigureOut">
              <a:rPr lang="es-ES"/>
              <a:pPr>
                <a:defRPr/>
              </a:pPr>
              <a:t>24/08/2011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2B2AE1E-DF8E-4A74-8FEE-1DEEF6055503}" type="slidenum">
              <a:rPr lang="es-ES"/>
              <a:pPr>
                <a:defRPr/>
              </a:pPr>
              <a:t>‹Nº›</a:t>
            </a:fld>
            <a:endParaRPr lang="es-E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fld id="{7956A631-59FF-4603-B8CA-C1DA1EEA66C6}" type="datetimeFigureOut">
              <a:rPr lang="es-ES"/>
              <a:pPr>
                <a:defRPr/>
              </a:pPr>
              <a:t>24/08/2011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689E509-0075-43CD-AD6F-FC8BFB1E1959}" type="slidenum">
              <a:rPr lang="es-ES"/>
              <a:pPr>
                <a:defRPr/>
              </a:pPr>
              <a:t>‹Nº›</a:t>
            </a:fld>
            <a:endParaRPr lang="es-E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fld id="{E15B3ED5-9E4D-4757-8825-BE357D0E5585}" type="datetimeFigureOut">
              <a:rPr lang="es-ES"/>
              <a:pPr>
                <a:defRPr/>
              </a:pPr>
              <a:t>24/08/2011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7D010FC-D32E-4BD0-BE6F-F43DA0B34E6E}" type="slidenum">
              <a:rPr lang="es-ES"/>
              <a:pPr>
                <a:defRPr/>
              </a:pPr>
              <a:t>‹Nº›</a:t>
            </a:fld>
            <a:endParaRPr lang="es-E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Rectangle 4"/>
          <p:cNvSpPr>
            <a:spLocks noGrp="1" noChangeArrowheads="1"/>
          </p:cNvSpPr>
          <p:nvPr>
            <p:ph type="dt" sz="half" idx="10"/>
          </p:nvPr>
        </p:nvSpPr>
        <p:spPr>
          <a:ln/>
        </p:spPr>
        <p:txBody>
          <a:bodyPr/>
          <a:lstStyle>
            <a:lvl1pPr>
              <a:defRPr/>
            </a:lvl1pPr>
          </a:lstStyle>
          <a:p>
            <a:pPr>
              <a:defRPr/>
            </a:pPr>
            <a:fld id="{593F9258-F281-4D40-ADB6-4FEAFD9FBC88}" type="datetimeFigureOut">
              <a:rPr lang="es-ES"/>
              <a:pPr>
                <a:defRPr/>
              </a:pPr>
              <a:t>24/08/2011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EEA830E-4E70-4728-AA74-79BDC4A8E828}" type="slidenum">
              <a:rPr lang="es-ES"/>
              <a:pPr>
                <a:defRPr/>
              </a:pPr>
              <a:t>‹Nº›</a:t>
            </a:fld>
            <a:endParaRPr lang="es-E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Rectangle 4"/>
          <p:cNvSpPr>
            <a:spLocks noGrp="1" noChangeArrowheads="1"/>
          </p:cNvSpPr>
          <p:nvPr>
            <p:ph type="dt" sz="half" idx="10"/>
          </p:nvPr>
        </p:nvSpPr>
        <p:spPr>
          <a:ln/>
        </p:spPr>
        <p:txBody>
          <a:bodyPr/>
          <a:lstStyle>
            <a:lvl1pPr>
              <a:defRPr/>
            </a:lvl1pPr>
          </a:lstStyle>
          <a:p>
            <a:pPr>
              <a:defRPr/>
            </a:pPr>
            <a:fld id="{8F53248A-F84C-4573-BF62-E038730B58B3}" type="datetimeFigureOut">
              <a:rPr lang="es-ES"/>
              <a:pPr>
                <a:defRPr/>
              </a:pPr>
              <a:t>24/08/2011</a:t>
            </a:fld>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533257EE-94E3-442B-ADB1-557941BFA370}" type="slidenum">
              <a:rPr lang="es-ES"/>
              <a:pPr>
                <a:defRPr/>
              </a:pPr>
              <a:t>‹Nº›</a:t>
            </a:fld>
            <a:endParaRPr lang="es-E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Rectangle 4"/>
          <p:cNvSpPr>
            <a:spLocks noGrp="1" noChangeArrowheads="1"/>
          </p:cNvSpPr>
          <p:nvPr>
            <p:ph type="dt" sz="half" idx="10"/>
          </p:nvPr>
        </p:nvSpPr>
        <p:spPr>
          <a:ln/>
        </p:spPr>
        <p:txBody>
          <a:bodyPr/>
          <a:lstStyle>
            <a:lvl1pPr>
              <a:defRPr/>
            </a:lvl1pPr>
          </a:lstStyle>
          <a:p>
            <a:pPr>
              <a:defRPr/>
            </a:pPr>
            <a:fld id="{923AFB38-A628-4874-9771-D261EE9D9AEF}" type="datetimeFigureOut">
              <a:rPr lang="es-ES"/>
              <a:pPr>
                <a:defRPr/>
              </a:pPr>
              <a:t>24/08/2011</a:t>
            </a:fld>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0C63863D-81AB-48F4-970D-D3888F60701E}" type="slidenum">
              <a:rPr lang="es-ES"/>
              <a:pPr>
                <a:defRPr/>
              </a:pPr>
              <a:t>‹Nº›</a:t>
            </a:fld>
            <a:endParaRPr lang="es-E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93B9B39-958E-4C08-A89F-80A4EEC5A466}" type="datetimeFigureOut">
              <a:rPr lang="es-ES"/>
              <a:pPr>
                <a:defRPr/>
              </a:pPr>
              <a:t>24/08/2011</a:t>
            </a:fld>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3A1C31A8-FF1B-46D9-B24F-2CFC71789B64}" type="slidenum">
              <a:rPr lang="es-ES"/>
              <a:pPr>
                <a:defRPr/>
              </a:pPr>
              <a:t>‹Nº›</a:t>
            </a:fld>
            <a:endParaRPr lang="es-E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EB45E9AE-3BDD-4D81-8CB9-E0941DF1BC95}" type="datetimeFigureOut">
              <a:rPr lang="es-ES"/>
              <a:pPr>
                <a:defRPr/>
              </a:pPr>
              <a:t>24/08/2011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9CE6136-5F84-4BC9-8DA0-F70D33D046A5}" type="slidenum">
              <a:rPr lang="es-ES"/>
              <a:pPr>
                <a:defRPr/>
              </a:pPr>
              <a:t>‹Nº›</a:t>
            </a:fld>
            <a:endParaRPr lang="es-E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90FCC0AC-A3DB-4F57-8A5C-F817F21F37F6}" type="datetimeFigureOut">
              <a:rPr lang="es-ES"/>
              <a:pPr>
                <a:defRPr/>
              </a:pPr>
              <a:t>24/08/2011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910A2AA-9210-4234-918F-39172382FF31}" type="slidenum">
              <a:rPr lang="es-ES"/>
              <a:pPr>
                <a:defRPr/>
              </a:pPr>
              <a:t>‹Nº›</a:t>
            </a:fld>
            <a:endParaRPr lang="es-E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000">
              <a:schemeClr val="bg1">
                <a:lumMod val="85000"/>
              </a:schemeClr>
            </a:gs>
            <a:gs pos="73000">
              <a:schemeClr val="accent3"/>
            </a:gs>
          </a:gsLst>
          <a:lin ang="162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8602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cs typeface="+mn-cs"/>
              </a:defRPr>
            </a:lvl1pPr>
          </a:lstStyle>
          <a:p>
            <a:pPr>
              <a:defRPr/>
            </a:pPr>
            <a:fld id="{AB10F15B-C58D-4913-A4AF-DF0471296505}" type="datetimeFigureOut">
              <a:rPr lang="es-ES"/>
              <a:pPr>
                <a:defRPr/>
              </a:pPr>
              <a:t>24/08/2011</a:t>
            </a:fld>
            <a:endParaRPr lang="es-ES"/>
          </a:p>
        </p:txBody>
      </p:sp>
      <p:sp>
        <p:nvSpPr>
          <p:cNvPr id="860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cs typeface="+mn-cs"/>
              </a:defRPr>
            </a:lvl1pPr>
          </a:lstStyle>
          <a:p>
            <a:pPr>
              <a:defRPr/>
            </a:pPr>
            <a:endParaRPr lang="es-ES"/>
          </a:p>
        </p:txBody>
      </p:sp>
      <p:sp>
        <p:nvSpPr>
          <p:cNvPr id="8602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cs typeface="+mn-cs"/>
              </a:defRPr>
            </a:lvl1pPr>
          </a:lstStyle>
          <a:p>
            <a:pPr>
              <a:defRPr/>
            </a:pPr>
            <a:fld id="{8FE58504-97F2-4270-AB6E-233989F5D08D}" type="slidenum">
              <a:rPr lang="es-ES"/>
              <a:pPr>
                <a:defRPr/>
              </a:pPr>
              <a:t>‹Nº›</a:t>
            </a:fld>
            <a:endParaRPr lang="es-ES"/>
          </a:p>
        </p:txBody>
      </p:sp>
      <p:sp>
        <p:nvSpPr>
          <p:cNvPr id="86023"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defRPr/>
            </a:pPr>
            <a:endParaRPr lang="es-CO">
              <a:cs typeface="+mn-cs"/>
            </a:endParaRPr>
          </a:p>
        </p:txBody>
      </p:sp>
      <p:sp>
        <p:nvSpPr>
          <p:cNvPr id="86024"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s-CO">
              <a:cs typeface="+mn-cs"/>
            </a:endParaRPr>
          </a:p>
        </p:txBody>
      </p:sp>
      <p:sp>
        <p:nvSpPr>
          <p:cNvPr id="86025"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defRPr/>
            </a:pPr>
            <a:endParaRPr lang="es-CO">
              <a:cs typeface="+mn-cs"/>
            </a:endParaRPr>
          </a:p>
        </p:txBody>
      </p:sp>
      <p:sp>
        <p:nvSpPr>
          <p:cNvPr id="86026"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defRPr/>
            </a:pPr>
            <a:endParaRPr lang="es-CO">
              <a:cs typeface="+mn-cs"/>
            </a:endParaRPr>
          </a:p>
        </p:txBody>
      </p:sp>
    </p:spTree>
  </p:cSld>
  <p:clrMap bg1="lt1" tx1="dk1" bg2="lt2" tx2="dk2" accent1="accent1" accent2="accent2" accent3="accent3" accent4="accent4" accent5="accent5" accent6="accent6" hlink="hlink" folHlink="folHlink"/>
  <p:sldLayoutIdLst>
    <p:sldLayoutId id="2147483744"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transition>
    <p:random/>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4294967295"/>
          </p:nvPr>
        </p:nvSpPr>
        <p:spPr>
          <a:xfrm>
            <a:off x="1143000" y="2019300"/>
            <a:ext cx="7315200" cy="4305300"/>
          </a:xfrm>
          <a:gradFill>
            <a:gsLst>
              <a:gs pos="0">
                <a:schemeClr val="bg1">
                  <a:lumMod val="85000"/>
                </a:schemeClr>
              </a:gs>
              <a:gs pos="100000">
                <a:schemeClr val="bg1"/>
              </a:gs>
            </a:gsLst>
            <a:lin ang="21000000" scaled="0"/>
          </a:gradFill>
        </p:spPr>
        <p:txBody>
          <a:bodyPr/>
          <a:lstStyle/>
          <a:p>
            <a:pPr marL="0" indent="0" algn="ctr" eaLnBrk="1" hangingPunct="1">
              <a:buFont typeface="Wingdings" pitchFamily="2" charset="2"/>
              <a:buNone/>
              <a:defRPr/>
            </a:pPr>
            <a:r>
              <a:rPr lang="es-ES_tradnl" b="1" i="1" smtClean="0"/>
              <a:t>			</a:t>
            </a:r>
            <a:endParaRPr lang="es-ES" b="1" i="1" smtClean="0"/>
          </a:p>
        </p:txBody>
      </p:sp>
      <p:sp>
        <p:nvSpPr>
          <p:cNvPr id="3075" name="Rectangle 6"/>
          <p:cNvSpPr>
            <a:spLocks noChangeArrowheads="1"/>
          </p:cNvSpPr>
          <p:nvPr/>
        </p:nvSpPr>
        <p:spPr bwMode="auto">
          <a:xfrm>
            <a:off x="744538" y="1768475"/>
            <a:ext cx="7970837" cy="4883150"/>
          </a:xfrm>
          <a:prstGeom prst="rect">
            <a:avLst/>
          </a:prstGeom>
          <a:noFill/>
          <a:ln w="9525">
            <a:solidFill>
              <a:schemeClr val="accent1"/>
            </a:solidFill>
            <a:miter lim="800000"/>
            <a:headEnd/>
            <a:tailEnd/>
          </a:ln>
        </p:spPr>
        <p:txBody>
          <a:bodyPr>
            <a:spAutoFit/>
          </a:bodyPr>
          <a:lstStyle/>
          <a:p>
            <a:pPr algn="ctr">
              <a:spcBef>
                <a:spcPct val="50000"/>
              </a:spcBef>
              <a:buClr>
                <a:srgbClr val="FFFF99"/>
              </a:buClr>
              <a:buSzPct val="80000"/>
              <a:buFont typeface="Wingdings" pitchFamily="2" charset="2"/>
              <a:buNone/>
            </a:pPr>
            <a:endParaRPr lang="es-ES_tradnl" sz="2800" b="1">
              <a:latin typeface="Tahoma" pitchFamily="34" charset="0"/>
            </a:endParaRPr>
          </a:p>
          <a:p>
            <a:pPr algn="ctr">
              <a:spcBef>
                <a:spcPct val="50000"/>
              </a:spcBef>
              <a:buClr>
                <a:srgbClr val="FFFF99"/>
              </a:buClr>
              <a:buSzPct val="80000"/>
              <a:buFont typeface="Wingdings" pitchFamily="2" charset="2"/>
              <a:buNone/>
            </a:pPr>
            <a:r>
              <a:rPr lang="es-ES_tradnl" sz="2800" b="1">
                <a:latin typeface="Tahoma" pitchFamily="34" charset="0"/>
              </a:rPr>
              <a:t>Código de Ética Profesional para los Ingenieros de Petróleos en Colombia</a:t>
            </a:r>
            <a:endParaRPr lang="es-ES_tradnl" b="1">
              <a:solidFill>
                <a:schemeClr val="hlink"/>
              </a:solidFill>
              <a:latin typeface="Tahoma" pitchFamily="34" charset="0"/>
            </a:endParaRPr>
          </a:p>
          <a:p>
            <a:pPr algn="ctr">
              <a:spcBef>
                <a:spcPct val="50000"/>
              </a:spcBef>
              <a:buClr>
                <a:srgbClr val="FFFF99"/>
              </a:buClr>
              <a:buSzPct val="80000"/>
              <a:buFont typeface="Wingdings" pitchFamily="2" charset="2"/>
              <a:buNone/>
            </a:pPr>
            <a:endParaRPr lang="es-ES_tradnl" b="1">
              <a:solidFill>
                <a:schemeClr val="folHlink"/>
              </a:solidFill>
              <a:latin typeface="Tahoma" pitchFamily="34" charset="0"/>
            </a:endParaRPr>
          </a:p>
          <a:p>
            <a:pPr algn="ctr">
              <a:spcBef>
                <a:spcPct val="50000"/>
              </a:spcBef>
              <a:buClr>
                <a:srgbClr val="FFFF99"/>
              </a:buClr>
              <a:buSzPct val="80000"/>
              <a:buFont typeface="Wingdings" pitchFamily="2" charset="2"/>
              <a:buNone/>
            </a:pPr>
            <a:r>
              <a:rPr lang="es-ES_tradnl" b="1">
                <a:solidFill>
                  <a:srgbClr val="C00000"/>
                </a:solidFill>
                <a:latin typeface="Tahoma" pitchFamily="34" charset="0"/>
              </a:rPr>
              <a:t>Ley 20 de 1984</a:t>
            </a:r>
          </a:p>
          <a:p>
            <a:pPr algn="ctr">
              <a:spcBef>
                <a:spcPct val="50000"/>
              </a:spcBef>
              <a:buClr>
                <a:srgbClr val="FFFF99"/>
              </a:buClr>
              <a:buSzPct val="80000"/>
              <a:buFont typeface="Wingdings" pitchFamily="2" charset="2"/>
              <a:buNone/>
            </a:pPr>
            <a:r>
              <a:rPr lang="es-ES_tradnl" b="1">
                <a:solidFill>
                  <a:srgbClr val="C00000"/>
                </a:solidFill>
                <a:latin typeface="Tahoma" pitchFamily="34" charset="0"/>
              </a:rPr>
              <a:t>Ley 842 de 2003</a:t>
            </a:r>
          </a:p>
          <a:p>
            <a:pPr algn="ctr">
              <a:spcBef>
                <a:spcPct val="50000"/>
              </a:spcBef>
              <a:buClr>
                <a:srgbClr val="FFFF99"/>
              </a:buClr>
              <a:buSzPct val="80000"/>
              <a:buFont typeface="Wingdings" pitchFamily="2" charset="2"/>
              <a:buNone/>
            </a:pPr>
            <a:endParaRPr lang="es-ES_tradnl" b="1">
              <a:solidFill>
                <a:schemeClr val="folHlink"/>
              </a:solidFill>
              <a:latin typeface="Tahoma" pitchFamily="34" charset="0"/>
            </a:endParaRPr>
          </a:p>
          <a:p>
            <a:pPr algn="ctr">
              <a:spcBef>
                <a:spcPct val="50000"/>
              </a:spcBef>
              <a:buClr>
                <a:srgbClr val="FFFF99"/>
              </a:buClr>
              <a:buSzPct val="80000"/>
              <a:buFont typeface="Wingdings" pitchFamily="2" charset="2"/>
              <a:buNone/>
            </a:pPr>
            <a:endParaRPr lang="es-ES_tradnl" b="1">
              <a:solidFill>
                <a:schemeClr val="folHlink"/>
              </a:solidFill>
              <a:latin typeface="Tahoma" pitchFamily="34" charset="0"/>
            </a:endParaRPr>
          </a:p>
          <a:p>
            <a:pPr algn="ctr">
              <a:spcBef>
                <a:spcPct val="50000"/>
              </a:spcBef>
              <a:buClr>
                <a:srgbClr val="FFFF99"/>
              </a:buClr>
              <a:buSzPct val="80000"/>
              <a:buFont typeface="Wingdings" pitchFamily="2" charset="2"/>
              <a:buNone/>
            </a:pPr>
            <a:endParaRPr lang="es-ES_tradnl" b="1">
              <a:solidFill>
                <a:schemeClr val="folHlink"/>
              </a:solidFill>
              <a:latin typeface="Tahoma" pitchFamily="34" charset="0"/>
            </a:endParaRPr>
          </a:p>
        </p:txBody>
      </p:sp>
      <p:pic>
        <p:nvPicPr>
          <p:cNvPr id="3076" name="4 Imagen" descr="logo Acipet_Final.JPG"/>
          <p:cNvPicPr>
            <a:picLocks noChangeAspect="1"/>
          </p:cNvPicPr>
          <p:nvPr/>
        </p:nvPicPr>
        <p:blipFill>
          <a:blip r:embed="rId2" cstate="print"/>
          <a:srcRect/>
          <a:stretch>
            <a:fillRect/>
          </a:stretch>
        </p:blipFill>
        <p:spPr bwMode="auto">
          <a:xfrm>
            <a:off x="779463" y="173038"/>
            <a:ext cx="2543175" cy="1447800"/>
          </a:xfrm>
          <a:prstGeom prst="rect">
            <a:avLst/>
          </a:prstGeom>
          <a:noFill/>
          <a:ln w="9525">
            <a:noFill/>
            <a:miter lim="800000"/>
            <a:headEnd/>
            <a:tailEnd/>
          </a:ln>
        </p:spPr>
      </p:pic>
      <p:pic>
        <p:nvPicPr>
          <p:cNvPr id="3077" name="5 Imagen" descr="Logo - CPIP.jpg"/>
          <p:cNvPicPr>
            <a:picLocks noChangeAspect="1"/>
          </p:cNvPicPr>
          <p:nvPr/>
        </p:nvPicPr>
        <p:blipFill>
          <a:blip r:embed="rId3" cstate="print"/>
          <a:srcRect/>
          <a:stretch>
            <a:fillRect/>
          </a:stretch>
        </p:blipFill>
        <p:spPr bwMode="auto">
          <a:xfrm>
            <a:off x="6630988" y="347663"/>
            <a:ext cx="2130425" cy="136525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lIns="92075" tIns="46038" rIns="92075" bIns="46038" anchor="ctr"/>
          <a:lstStyle/>
          <a:p>
            <a:pPr marL="660400" indent="-660400" algn="ctr">
              <a:lnSpc>
                <a:spcPct val="120000"/>
              </a:lnSpc>
              <a:buClr>
                <a:srgbClr val="FFFFFF"/>
              </a:buClr>
              <a:buSzPct val="100000"/>
              <a:defRPr/>
            </a:pPr>
            <a:r>
              <a:rPr lang="es-CO"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Qué es un Código de Ética Profesional ?</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12291" name="Rectangle 3"/>
          <p:cNvSpPr>
            <a:spLocks noGrp="1" noChangeArrowheads="1"/>
          </p:cNvSpPr>
          <p:nvPr>
            <p:ph type="body" idx="4294967295"/>
          </p:nvPr>
        </p:nvSpPr>
        <p:spPr/>
        <p:txBody>
          <a:bodyPr/>
          <a:lstStyle/>
          <a:p>
            <a:pPr eaLnBrk="1" hangingPunct="1">
              <a:buFont typeface="Wingdings" pitchFamily="2" charset="2"/>
              <a:buNone/>
            </a:pPr>
            <a:r>
              <a:rPr lang="es-CO" smtClean="0"/>
              <a:t>	</a:t>
            </a:r>
          </a:p>
          <a:p>
            <a:pPr algn="just" eaLnBrk="1" hangingPunct="1">
              <a:buFont typeface="Wingdings" pitchFamily="2" charset="2"/>
              <a:buNone/>
            </a:pPr>
            <a:r>
              <a:rPr lang="es-CO" smtClean="0"/>
              <a:t>	</a:t>
            </a:r>
            <a:r>
              <a:rPr lang="es-CO" sz="2400" smtClean="0">
                <a:latin typeface="Tahoma" pitchFamily="34" charset="0"/>
              </a:rPr>
              <a:t>Es un conjunto de normas, expedidas mediante Ley de la República, que contienen los deberes que observarán los profesionales en sus actuaciones como tales y, además las conductas que no pueden realizar en su actividad profesional</a:t>
            </a:r>
            <a:endParaRPr lang="es-ES" sz="2400" smtClean="0">
              <a:latin typeface="Tahoma" pitchFamily="34" charset="0"/>
            </a:endParaRP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lIns="92075" tIns="46038" rIns="92075" bIns="46038" anchor="ctr"/>
          <a:lstStyle/>
          <a:p>
            <a:pPr algn="ctr" eaLnBrk="1" hangingPunct="1">
              <a:defRPr/>
            </a:pP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Por qué un Código de Ética para los Ingenieros?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13315" name="Rectangle 3"/>
          <p:cNvSpPr>
            <a:spLocks noGrp="1" noChangeArrowheads="1"/>
          </p:cNvSpPr>
          <p:nvPr>
            <p:ph type="body" idx="4294967295"/>
          </p:nvPr>
        </p:nvSpPr>
        <p:spPr/>
        <p:txBody>
          <a:bodyPr/>
          <a:lstStyle/>
          <a:p>
            <a:pPr eaLnBrk="1" hangingPunct="1"/>
            <a:endParaRPr lang="es-CO" smtClean="0"/>
          </a:p>
          <a:p>
            <a:pPr algn="just" eaLnBrk="1" hangingPunct="1"/>
            <a:r>
              <a:rPr lang="es-CO" sz="2400" smtClean="0">
                <a:latin typeface="Tahoma" pitchFamily="34" charset="0"/>
              </a:rPr>
              <a:t>Porque la ingeniería es una actividad reconocida como profesión por la ley y por tanto bajo el control del Estado</a:t>
            </a:r>
          </a:p>
          <a:p>
            <a:pPr eaLnBrk="1" hangingPunct="1">
              <a:buFont typeface="Wingdings" pitchFamily="2" charset="2"/>
              <a:buNone/>
            </a:pPr>
            <a:endParaRPr lang="es-CO" sz="2400" smtClean="0">
              <a:latin typeface="Tahoma" pitchFamily="34" charset="0"/>
            </a:endParaRPr>
          </a:p>
          <a:p>
            <a:pPr eaLnBrk="1" hangingPunct="1">
              <a:buFont typeface="Wingdings" pitchFamily="2" charset="2"/>
              <a:buNone/>
            </a:pPr>
            <a:endParaRPr lang="es-CO" sz="2400" smtClean="0">
              <a:latin typeface="Tahoma" pitchFamily="34" charset="0"/>
            </a:endParaRPr>
          </a:p>
          <a:p>
            <a:pPr algn="just" eaLnBrk="1" hangingPunct="1"/>
            <a:r>
              <a:rPr lang="es-CO" sz="2400" smtClean="0">
                <a:latin typeface="Tahoma" pitchFamily="34" charset="0"/>
              </a:rPr>
              <a:t>Porque el ejercicio de la ingeniería genera un riesgo social</a:t>
            </a:r>
          </a:p>
          <a:p>
            <a:pPr eaLnBrk="1" hangingPunct="1"/>
            <a:endParaRPr lang="es-CO" sz="2400" smtClean="0">
              <a:latin typeface="Tahoma" pitchFamily="34" charset="0"/>
            </a:endParaRPr>
          </a:p>
          <a:p>
            <a:pPr eaLnBrk="1" hangingPunct="1">
              <a:buFont typeface="Wingdings" pitchFamily="2" charset="2"/>
              <a:buNone/>
            </a:pPr>
            <a:endParaRPr lang="es-CO" smtClean="0"/>
          </a:p>
          <a:p>
            <a:pPr eaLnBrk="1" hangingPunct="1">
              <a:buFont typeface="Wingdings" pitchFamily="2" charset="2"/>
              <a:buNone/>
            </a:pPr>
            <a:endParaRPr lang="es-ES" smtClean="0"/>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Aspectos Generales del Código de </a:t>
            </a:r>
            <a:r>
              <a:rPr lang="es-ES_tradnl" sz="3200" b="1" kern="120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Etica</a:t>
            </a: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  Profesional</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graphicFrame>
        <p:nvGraphicFramePr>
          <p:cNvPr id="88085" name="Group 21"/>
          <p:cNvGraphicFramePr>
            <a:graphicFrameLocks noGrp="1"/>
          </p:cNvGraphicFramePr>
          <p:nvPr>
            <p:ph idx="1"/>
          </p:nvPr>
        </p:nvGraphicFramePr>
        <p:xfrm>
          <a:off x="457200" y="1600200"/>
          <a:ext cx="8229600" cy="4660900"/>
        </p:xfrm>
        <a:graphic>
          <a:graphicData uri="http://schemas.openxmlformats.org/drawingml/2006/table">
            <a:tbl>
              <a:tblPr/>
              <a:tblGrid>
                <a:gridCol w="8229600"/>
              </a:tblGrid>
              <a:tr h="11334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Rige para los Ingenieros matriculados de todas las ingenierías</a:t>
                      </a:r>
                      <a:endParaRPr kumimoji="0" lang="es-ES" sz="2400" b="0"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Cada Consejo Profesional debe adelantar el procedimiento ético (garantizar segunda instancia)</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 sz="24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3475">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Se fundamenta en deberes y prohibiciones</a:t>
                      </a: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 sz="24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Se castigan las falta durante el EJERCICIO profesional</a:t>
                      </a:r>
                      <a:endParaRPr kumimoji="0" lang="es-ES" sz="2400" b="0"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lIns="92075" tIns="46038" rIns="92075" bIns="46038" anchor="ctr"/>
          <a:lstStyle/>
          <a:p>
            <a:pPr marL="660400" indent="-660400" algn="ctr">
              <a:lnSpc>
                <a:spcPct val="120000"/>
              </a:lnSpc>
              <a:buClr>
                <a:srgbClr val="FFFFFF"/>
              </a:buClr>
              <a:buSzPct val="100000"/>
              <a:defRPr/>
            </a:pPr>
            <a:r>
              <a:rPr lang="es-CO"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Estructura del Código de Ética</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15363" name="Rectangle 3"/>
          <p:cNvSpPr>
            <a:spLocks noGrp="1" noChangeArrowheads="1"/>
          </p:cNvSpPr>
          <p:nvPr>
            <p:ph type="body" idx="4294967295"/>
          </p:nvPr>
        </p:nvSpPr>
        <p:spPr>
          <a:xfrm>
            <a:off x="457200" y="1600200"/>
            <a:ext cx="8229600" cy="4849813"/>
          </a:xfrm>
        </p:spPr>
        <p:txBody>
          <a:bodyPr/>
          <a:lstStyle/>
          <a:p>
            <a:pPr eaLnBrk="1" hangingPunct="1">
              <a:lnSpc>
                <a:spcPct val="130000"/>
              </a:lnSpc>
            </a:pPr>
            <a:r>
              <a:rPr lang="es-CO" sz="2000" smtClean="0">
                <a:latin typeface="Tahoma" pitchFamily="34" charset="0"/>
              </a:rPr>
              <a:t>Deberes y Prohibiciones </a:t>
            </a:r>
            <a:r>
              <a:rPr lang="es-CO" sz="2000" b="1" smtClean="0">
                <a:solidFill>
                  <a:srgbClr val="C00000"/>
                </a:solidFill>
                <a:latin typeface="Tahoma" pitchFamily="34" charset="0"/>
              </a:rPr>
              <a:t>generales</a:t>
            </a:r>
          </a:p>
          <a:p>
            <a:pPr eaLnBrk="1" hangingPunct="1">
              <a:lnSpc>
                <a:spcPct val="130000"/>
              </a:lnSpc>
            </a:pPr>
            <a:r>
              <a:rPr lang="es-CO" sz="2000" smtClean="0">
                <a:latin typeface="Tahoma" pitchFamily="34" charset="0"/>
              </a:rPr>
              <a:t>Deberes y Prohibiciones con la </a:t>
            </a:r>
            <a:r>
              <a:rPr lang="es-CO" sz="2000" b="1" smtClean="0">
                <a:solidFill>
                  <a:srgbClr val="C00000"/>
                </a:solidFill>
                <a:latin typeface="Tahoma" pitchFamily="34" charset="0"/>
              </a:rPr>
              <a:t>sociedad</a:t>
            </a:r>
          </a:p>
          <a:p>
            <a:pPr eaLnBrk="1" hangingPunct="1">
              <a:lnSpc>
                <a:spcPct val="130000"/>
              </a:lnSpc>
            </a:pPr>
            <a:r>
              <a:rPr lang="es-CO" sz="2000" smtClean="0">
                <a:latin typeface="Tahoma" pitchFamily="34" charset="0"/>
              </a:rPr>
              <a:t>Deberes y Prohibiciones con la </a:t>
            </a:r>
            <a:r>
              <a:rPr lang="es-CO" sz="2000" b="1" smtClean="0">
                <a:solidFill>
                  <a:srgbClr val="C00000"/>
                </a:solidFill>
                <a:latin typeface="Tahoma" pitchFamily="34" charset="0"/>
              </a:rPr>
              <a:t>profesión</a:t>
            </a:r>
          </a:p>
          <a:p>
            <a:pPr eaLnBrk="1" hangingPunct="1">
              <a:lnSpc>
                <a:spcPct val="130000"/>
              </a:lnSpc>
            </a:pPr>
            <a:r>
              <a:rPr lang="es-CO" sz="2000" smtClean="0">
                <a:latin typeface="Tahoma" pitchFamily="34" charset="0"/>
              </a:rPr>
              <a:t>Deberes y Prohibiciones con los </a:t>
            </a:r>
            <a:r>
              <a:rPr lang="es-CO" sz="2000" b="1" smtClean="0">
                <a:solidFill>
                  <a:srgbClr val="C00000"/>
                </a:solidFill>
                <a:latin typeface="Tahoma" pitchFamily="34" charset="0"/>
              </a:rPr>
              <a:t>colegas</a:t>
            </a:r>
          </a:p>
          <a:p>
            <a:pPr eaLnBrk="1" hangingPunct="1">
              <a:lnSpc>
                <a:spcPct val="130000"/>
              </a:lnSpc>
            </a:pPr>
            <a:r>
              <a:rPr lang="es-CO" sz="2000" smtClean="0">
                <a:latin typeface="Tahoma" pitchFamily="34" charset="0"/>
              </a:rPr>
              <a:t>Deberes y Prohibiciones con los </a:t>
            </a:r>
            <a:r>
              <a:rPr lang="es-CO" sz="2000" b="1" smtClean="0">
                <a:solidFill>
                  <a:srgbClr val="C00000"/>
                </a:solidFill>
                <a:latin typeface="Tahoma" pitchFamily="34" charset="0"/>
              </a:rPr>
              <a:t>clientes</a:t>
            </a:r>
          </a:p>
          <a:p>
            <a:pPr eaLnBrk="1" hangingPunct="1">
              <a:lnSpc>
                <a:spcPct val="130000"/>
              </a:lnSpc>
            </a:pPr>
            <a:r>
              <a:rPr lang="es-CO" sz="2000" smtClean="0">
                <a:latin typeface="Tahoma" pitchFamily="34" charset="0"/>
              </a:rPr>
              <a:t>Deberes y Prohibiciones en el </a:t>
            </a:r>
            <a:r>
              <a:rPr lang="es-CO" sz="2000" b="1" smtClean="0">
                <a:solidFill>
                  <a:srgbClr val="C00000"/>
                </a:solidFill>
                <a:latin typeface="Tahoma" pitchFamily="34" charset="0"/>
              </a:rPr>
              <a:t>trabajo</a:t>
            </a:r>
          </a:p>
          <a:p>
            <a:pPr eaLnBrk="1" hangingPunct="1">
              <a:lnSpc>
                <a:spcPct val="130000"/>
              </a:lnSpc>
            </a:pPr>
            <a:r>
              <a:rPr lang="es-CO" sz="2000" smtClean="0">
                <a:latin typeface="Tahoma" pitchFamily="34" charset="0"/>
              </a:rPr>
              <a:t>Deberes y Prohibiciones en las </a:t>
            </a:r>
            <a:r>
              <a:rPr lang="es-CO" sz="2000" b="1" smtClean="0">
                <a:solidFill>
                  <a:srgbClr val="C00000"/>
                </a:solidFill>
                <a:latin typeface="Tahoma" pitchFamily="34" charset="0"/>
              </a:rPr>
              <a:t>licitaciones</a:t>
            </a:r>
          </a:p>
          <a:p>
            <a:pPr eaLnBrk="1" hangingPunct="1">
              <a:lnSpc>
                <a:spcPct val="130000"/>
              </a:lnSpc>
            </a:pPr>
            <a:r>
              <a:rPr lang="es-CO" sz="2000" smtClean="0">
                <a:latin typeface="Tahoma" pitchFamily="34" charset="0"/>
              </a:rPr>
              <a:t>Inhabilidades e Incompatibilidades</a:t>
            </a:r>
          </a:p>
          <a:p>
            <a:pPr eaLnBrk="1" hangingPunct="1">
              <a:lnSpc>
                <a:spcPct val="130000"/>
              </a:lnSpc>
            </a:pPr>
            <a:r>
              <a:rPr lang="es-CO" sz="2000" smtClean="0">
                <a:latin typeface="Tahoma" pitchFamily="34" charset="0"/>
              </a:rPr>
              <a:t>Procedimiento Disciplinario</a:t>
            </a:r>
          </a:p>
          <a:p>
            <a:pPr eaLnBrk="1" hangingPunct="1">
              <a:lnSpc>
                <a:spcPct val="130000"/>
              </a:lnSpc>
            </a:pPr>
            <a:r>
              <a:rPr lang="es-CO" sz="2000" smtClean="0">
                <a:latin typeface="Tahoma" pitchFamily="34" charset="0"/>
              </a:rPr>
              <a:t>Sanciones Eticas</a:t>
            </a:r>
            <a:endParaRPr lang="es-ES" sz="2000" smtClean="0">
              <a:latin typeface="Tahoma" pitchFamily="34" charset="0"/>
            </a:endParaRPr>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lIns="92075" tIns="46038" rIns="92075" bIns="46038" anchor="ctr"/>
          <a:lstStyle/>
          <a:p>
            <a:pPr marL="660400" indent="-660400" algn="ctr">
              <a:lnSpc>
                <a:spcPct val="120000"/>
              </a:lnSpc>
              <a:buClr>
                <a:srgbClr val="FFFFFF"/>
              </a:buClr>
              <a:buSzPct val="100000"/>
              <a:defRPr/>
            </a:pPr>
            <a:r>
              <a:rPr lang="es-MX"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Principios </a:t>
            </a:r>
            <a:r>
              <a:rPr lang="es-MX" sz="3600" b="1" kern="120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Eticos</a:t>
            </a:r>
            <a:r>
              <a:rPr lang="es-MX"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 </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16387" name="Rectangle 3"/>
          <p:cNvSpPr>
            <a:spLocks noGrp="1" noChangeArrowheads="1"/>
          </p:cNvSpPr>
          <p:nvPr>
            <p:ph type="body" idx="4294967295"/>
          </p:nvPr>
        </p:nvSpPr>
        <p:spPr>
          <a:xfrm>
            <a:off x="457200" y="1600200"/>
            <a:ext cx="8359775" cy="5010150"/>
          </a:xfrm>
        </p:spPr>
        <p:txBody>
          <a:bodyPr/>
          <a:lstStyle/>
          <a:p>
            <a:pPr marL="533400" indent="-533400" algn="just" eaLnBrk="1" hangingPunct="1">
              <a:lnSpc>
                <a:spcPct val="90000"/>
              </a:lnSpc>
              <a:spcAft>
                <a:spcPct val="55000"/>
              </a:spcAft>
              <a:buSzTx/>
              <a:buFontTx/>
              <a:buChar char="•"/>
            </a:pPr>
            <a:r>
              <a:rPr lang="en-GB" sz="2000" smtClean="0">
                <a:latin typeface="Tahoma" pitchFamily="34" charset="0"/>
              </a:rPr>
              <a:t>Ejercicio de la profesión con decoro, honestidad, dignidad e integridad</a:t>
            </a:r>
          </a:p>
          <a:p>
            <a:pPr marL="533400" indent="-533400" eaLnBrk="1" hangingPunct="1">
              <a:lnSpc>
                <a:spcPct val="135000"/>
              </a:lnSpc>
              <a:spcBef>
                <a:spcPts val="800"/>
              </a:spcBef>
              <a:buClrTx/>
              <a:buSzTx/>
              <a:buFontTx/>
              <a:buChar char="•"/>
            </a:pPr>
            <a:r>
              <a:rPr lang="en-GB" sz="2000" smtClean="0">
                <a:latin typeface="Tahoma" pitchFamily="34" charset="0"/>
              </a:rPr>
              <a:t>Honorabilidad y lealtad frente al cliente</a:t>
            </a:r>
          </a:p>
          <a:p>
            <a:pPr marL="533400" indent="-533400" eaLnBrk="1" hangingPunct="1">
              <a:lnSpc>
                <a:spcPct val="135000"/>
              </a:lnSpc>
              <a:spcBef>
                <a:spcPts val="800"/>
              </a:spcBef>
              <a:buClrTx/>
              <a:buSzTx/>
              <a:buFontTx/>
              <a:buChar char="•"/>
            </a:pPr>
            <a:r>
              <a:rPr lang="en-GB" sz="2000" smtClean="0">
                <a:latin typeface="Tahoma" pitchFamily="34" charset="0"/>
              </a:rPr>
              <a:t>Función social</a:t>
            </a:r>
          </a:p>
          <a:p>
            <a:pPr marL="533400" indent="-533400" eaLnBrk="1" hangingPunct="1">
              <a:lnSpc>
                <a:spcPct val="135000"/>
              </a:lnSpc>
              <a:spcBef>
                <a:spcPts val="800"/>
              </a:spcBef>
              <a:buClrTx/>
              <a:buSzTx/>
              <a:buFontTx/>
              <a:buChar char="•"/>
            </a:pPr>
            <a:r>
              <a:rPr lang="en-GB" sz="2000" smtClean="0">
                <a:latin typeface="Tahoma" pitchFamily="34" charset="0"/>
              </a:rPr>
              <a:t>Competencia leal con los colegas</a:t>
            </a:r>
          </a:p>
          <a:p>
            <a:pPr marL="533400" indent="-533400" eaLnBrk="1" hangingPunct="1">
              <a:lnSpc>
                <a:spcPct val="135000"/>
              </a:lnSpc>
              <a:spcBef>
                <a:spcPts val="800"/>
              </a:spcBef>
              <a:buClrTx/>
              <a:buSzTx/>
              <a:buFontTx/>
              <a:buChar char="•"/>
            </a:pPr>
            <a:r>
              <a:rPr lang="en-GB" sz="2000" smtClean="0">
                <a:latin typeface="Tahoma" pitchFamily="34" charset="0"/>
              </a:rPr>
              <a:t>Respetar la propiedad intelectual</a:t>
            </a:r>
          </a:p>
          <a:p>
            <a:pPr marL="533400" indent="-533400" eaLnBrk="1" hangingPunct="1">
              <a:lnSpc>
                <a:spcPct val="135000"/>
              </a:lnSpc>
              <a:spcBef>
                <a:spcPts val="800"/>
              </a:spcBef>
              <a:buClrTx/>
              <a:buSzTx/>
              <a:buFontTx/>
              <a:buChar char="•"/>
            </a:pPr>
            <a:r>
              <a:rPr lang="en-GB" sz="2000" smtClean="0">
                <a:latin typeface="Tahoma" pitchFamily="34" charset="0"/>
              </a:rPr>
              <a:t>Respetar la reputación profesional</a:t>
            </a:r>
          </a:p>
          <a:p>
            <a:pPr marL="533400" indent="-533400" eaLnBrk="1" hangingPunct="1">
              <a:lnSpc>
                <a:spcPct val="135000"/>
              </a:lnSpc>
              <a:spcBef>
                <a:spcPts val="800"/>
              </a:spcBef>
              <a:buClrTx/>
              <a:buSzTx/>
              <a:buFontTx/>
              <a:buChar char="•"/>
            </a:pPr>
            <a:r>
              <a:rPr lang="en-GB" sz="2000" smtClean="0">
                <a:latin typeface="Tahoma" pitchFamily="34" charset="0"/>
              </a:rPr>
              <a:t>Mesura en los servicios</a:t>
            </a:r>
          </a:p>
          <a:p>
            <a:pPr marL="533400" indent="-533400" eaLnBrk="1" hangingPunct="1">
              <a:lnSpc>
                <a:spcPct val="135000"/>
              </a:lnSpc>
              <a:spcBef>
                <a:spcPts val="800"/>
              </a:spcBef>
              <a:buClrTx/>
              <a:buSzTx/>
              <a:buFontTx/>
              <a:buChar char="•"/>
            </a:pPr>
            <a:r>
              <a:rPr lang="en-GB" sz="2000" smtClean="0">
                <a:latin typeface="Tahoma" pitchFamily="34" charset="0"/>
              </a:rPr>
              <a:t>Cumplir con las normas que reglamentan el ejercicio profesional</a:t>
            </a:r>
          </a:p>
          <a:p>
            <a:pPr marL="533400" indent="-533400" eaLnBrk="1" hangingPunct="1">
              <a:lnSpc>
                <a:spcPct val="90000"/>
              </a:lnSpc>
            </a:pPr>
            <a:endParaRPr lang="es-ES" sz="2400"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Deberes Generales de los ingenieros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17411" name="Rectangle 3"/>
          <p:cNvSpPr>
            <a:spLocks noGrp="1" noChangeArrowheads="1"/>
          </p:cNvSpPr>
          <p:nvPr>
            <p:ph type="body" idx="4294967295"/>
          </p:nvPr>
        </p:nvSpPr>
        <p:spPr>
          <a:xfrm>
            <a:off x="304800" y="1630363"/>
            <a:ext cx="8520113" cy="4987925"/>
          </a:xfrm>
        </p:spPr>
        <p:txBody>
          <a:bodyPr/>
          <a:lstStyle/>
          <a:p>
            <a:pPr algn="just" eaLnBrk="1" hangingPunct="1">
              <a:lnSpc>
                <a:spcPct val="80000"/>
              </a:lnSpc>
              <a:spcAft>
                <a:spcPct val="55000"/>
              </a:spcAft>
            </a:pPr>
            <a:endParaRPr lang="es-ES_tradnl" sz="1600" b="1" smtClean="0"/>
          </a:p>
          <a:p>
            <a:pPr algn="just" eaLnBrk="1" hangingPunct="1">
              <a:lnSpc>
                <a:spcPct val="80000"/>
              </a:lnSpc>
              <a:spcAft>
                <a:spcPct val="55000"/>
              </a:spcAft>
            </a:pPr>
            <a:r>
              <a:rPr lang="es-ES_tradnl" sz="2000" smtClean="0">
                <a:latin typeface="Tahoma" pitchFamily="34" charset="0"/>
              </a:rPr>
              <a:t>Cumplir con los requerimientos del Consejo</a:t>
            </a:r>
          </a:p>
          <a:p>
            <a:pPr algn="just" eaLnBrk="1" hangingPunct="1">
              <a:lnSpc>
                <a:spcPct val="80000"/>
              </a:lnSpc>
              <a:spcAft>
                <a:spcPct val="55000"/>
              </a:spcAft>
            </a:pPr>
            <a:endParaRPr lang="es-ES_tradnl" sz="2000" smtClean="0">
              <a:latin typeface="Tahoma" pitchFamily="34" charset="0"/>
            </a:endParaRPr>
          </a:p>
          <a:p>
            <a:pPr algn="just" eaLnBrk="1" hangingPunct="1">
              <a:lnSpc>
                <a:spcPct val="80000"/>
              </a:lnSpc>
              <a:spcAft>
                <a:spcPct val="55000"/>
              </a:spcAft>
            </a:pPr>
            <a:r>
              <a:rPr lang="es-ES_tradnl" sz="2000" smtClean="0">
                <a:latin typeface="Tahoma" pitchFamily="34" charset="0"/>
              </a:rPr>
              <a:t>Custodiar los bienes que se le haya entregado con ocasión del ejercicio profesional</a:t>
            </a:r>
          </a:p>
          <a:p>
            <a:pPr algn="just" eaLnBrk="1" hangingPunct="1">
              <a:lnSpc>
                <a:spcPct val="80000"/>
              </a:lnSpc>
              <a:spcAft>
                <a:spcPct val="55000"/>
              </a:spcAft>
            </a:pPr>
            <a:endParaRPr lang="es-ES_tradnl" sz="2000" smtClean="0">
              <a:latin typeface="Tahoma" pitchFamily="34" charset="0"/>
            </a:endParaRPr>
          </a:p>
          <a:p>
            <a:pPr algn="just" eaLnBrk="1" hangingPunct="1">
              <a:lnSpc>
                <a:spcPct val="80000"/>
              </a:lnSpc>
              <a:spcAft>
                <a:spcPct val="55000"/>
              </a:spcAft>
            </a:pPr>
            <a:r>
              <a:rPr lang="es-ES_tradnl" sz="2000" smtClean="0">
                <a:latin typeface="Tahoma" pitchFamily="34" charset="0"/>
              </a:rPr>
              <a:t>Permitir el ingreso del Consejo o autoridades de policía a lugares en donde se adelanten investigaciones</a:t>
            </a:r>
          </a:p>
          <a:p>
            <a:pPr algn="just" eaLnBrk="1" hangingPunct="1">
              <a:lnSpc>
                <a:spcPct val="80000"/>
              </a:lnSpc>
              <a:spcAft>
                <a:spcPct val="55000"/>
              </a:spcAft>
            </a:pPr>
            <a:endParaRPr lang="es-ES_tradnl" sz="2000" smtClean="0">
              <a:latin typeface="Tahoma" pitchFamily="34" charset="0"/>
            </a:endParaRPr>
          </a:p>
          <a:p>
            <a:pPr algn="just" eaLnBrk="1" hangingPunct="1">
              <a:lnSpc>
                <a:spcPct val="80000"/>
              </a:lnSpc>
              <a:spcAft>
                <a:spcPct val="55000"/>
              </a:spcAft>
            </a:pPr>
            <a:r>
              <a:rPr lang="es-ES_tradnl" sz="2000" smtClean="0">
                <a:latin typeface="Tahoma" pitchFamily="34" charset="0"/>
              </a:rPr>
              <a:t>Denunciar los delitos, contravenciones y faltas a la ética que conozca con ocasión del ejercicio profesional</a:t>
            </a:r>
          </a:p>
          <a:p>
            <a:pPr algn="just" eaLnBrk="1" hangingPunct="1">
              <a:lnSpc>
                <a:spcPct val="80000"/>
              </a:lnSpc>
              <a:spcAft>
                <a:spcPct val="55000"/>
              </a:spcAft>
            </a:pPr>
            <a:endParaRPr lang="es-ES_tradnl" sz="2000" b="1" smtClean="0"/>
          </a:p>
          <a:p>
            <a:pPr algn="just" eaLnBrk="1" hangingPunct="1">
              <a:lnSpc>
                <a:spcPct val="80000"/>
              </a:lnSpc>
              <a:spcAft>
                <a:spcPct val="55000"/>
              </a:spcAft>
              <a:buFont typeface="Wingdings" pitchFamily="2" charset="2"/>
              <a:buNone/>
            </a:pPr>
            <a:endParaRPr lang="es-ES" sz="1600" b="1" smtClean="0"/>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434051" y="231514"/>
            <a:ext cx="8229600" cy="1139825"/>
          </a:xfrm>
        </p:spPr>
        <p:txBody>
          <a:bodyPr lIns="92075" tIns="46038" rIns="92075" bIns="46038" anchor="ctr"/>
          <a:lstStyle/>
          <a:p>
            <a:pPr marL="660400" indent="-660400" algn="ctr">
              <a:lnSpc>
                <a:spcPct val="120000"/>
              </a:lnSpc>
              <a:buClr>
                <a:srgbClr val="FFFFFF"/>
              </a:buClr>
              <a:buSzPct val="100000"/>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Deberes con la Sociedad</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18435" name="Rectangle 3"/>
          <p:cNvSpPr>
            <a:spLocks noGrp="1" noChangeArrowheads="1"/>
          </p:cNvSpPr>
          <p:nvPr>
            <p:ph type="body" idx="4294967295"/>
          </p:nvPr>
        </p:nvSpPr>
        <p:spPr>
          <a:xfrm>
            <a:off x="603250" y="1511300"/>
            <a:ext cx="8185150" cy="4584700"/>
          </a:xfrm>
        </p:spPr>
        <p:txBody>
          <a:bodyPr/>
          <a:lstStyle/>
          <a:p>
            <a:pPr algn="just" eaLnBrk="1" hangingPunct="1">
              <a:spcAft>
                <a:spcPct val="80000"/>
              </a:spcAft>
            </a:pPr>
            <a:endParaRPr lang="es-ES_tradnl" sz="2400" b="1" smtClean="0"/>
          </a:p>
          <a:p>
            <a:pPr algn="just" eaLnBrk="1" hangingPunct="1">
              <a:spcAft>
                <a:spcPct val="80000"/>
              </a:spcAft>
            </a:pPr>
            <a:r>
              <a:rPr lang="es-ES_tradnl" sz="2400" smtClean="0"/>
              <a:t>Cuidar el medio ambiente</a:t>
            </a:r>
          </a:p>
          <a:p>
            <a:pPr algn="just" eaLnBrk="1" hangingPunct="1">
              <a:spcAft>
                <a:spcPct val="80000"/>
              </a:spcAft>
            </a:pPr>
            <a:endParaRPr lang="es-ES_tradnl" sz="2400" smtClean="0"/>
          </a:p>
          <a:p>
            <a:pPr algn="just" eaLnBrk="1" hangingPunct="1">
              <a:spcAft>
                <a:spcPct val="80000"/>
              </a:spcAft>
            </a:pPr>
            <a:r>
              <a:rPr lang="es-ES_tradnl" sz="2400" smtClean="0"/>
              <a:t>Rechazar trabajos que dañen el entorno humano </a:t>
            </a:r>
          </a:p>
          <a:p>
            <a:pPr algn="just" eaLnBrk="1" hangingPunct="1">
              <a:spcAft>
                <a:spcPct val="80000"/>
              </a:spcAft>
            </a:pPr>
            <a:endParaRPr lang="es-ES_tradnl" sz="2400" smtClean="0"/>
          </a:p>
          <a:p>
            <a:pPr algn="just" eaLnBrk="1" hangingPunct="1">
              <a:spcAft>
                <a:spcPct val="80000"/>
              </a:spcAft>
            </a:pPr>
            <a:r>
              <a:rPr lang="es-ES_tradnl" sz="2400" smtClean="0"/>
              <a:t>Ejercer la profesión sin criterios partidistas</a:t>
            </a:r>
          </a:p>
          <a:p>
            <a:pPr algn="just" eaLnBrk="1" hangingPunct="1">
              <a:spcAft>
                <a:spcPct val="80000"/>
              </a:spcAft>
              <a:buFont typeface="Wingdings" pitchFamily="2" charset="2"/>
              <a:buNone/>
            </a:pPr>
            <a:endParaRPr lang="es-ES_tradnl" sz="2400" b="1"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lIns="92075" tIns="46038" rIns="92075" bIns="46038" anchor="ctr"/>
          <a:lstStyle/>
          <a:p>
            <a:pPr marL="660400" indent="-660400" algn="ctr">
              <a:lnSpc>
                <a:spcPct val="120000"/>
              </a:lnSpc>
              <a:buClr>
                <a:srgbClr val="FFFFFF"/>
              </a:buClr>
              <a:buSzPct val="100000"/>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Deberes con la Sociedad </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19459" name="Text Box 4"/>
          <p:cNvSpPr>
            <a:spLocks noChangeArrowheads="1"/>
          </p:cNvSpPr>
          <p:nvPr>
            <p:ph type="body" idx="4294967295"/>
          </p:nvPr>
        </p:nvSpPr>
        <p:spPr>
          <a:xfrm>
            <a:off x="385763" y="1546225"/>
            <a:ext cx="8283575" cy="4627563"/>
          </a:xfrm>
          <a:noFill/>
        </p:spPr>
        <p:txBody>
          <a:bodyPr/>
          <a:lstStyle/>
          <a:p>
            <a:pPr marL="0" indent="0" algn="just" eaLnBrk="1" hangingPunct="1">
              <a:lnSpc>
                <a:spcPct val="120000"/>
              </a:lnSpc>
              <a:spcAft>
                <a:spcPct val="80000"/>
              </a:spcAft>
            </a:pPr>
            <a:r>
              <a:rPr lang="es-ES_tradnl" sz="2400" smtClean="0"/>
              <a:t> Ofrecer desinteresadamente su servicios en caso de calamidad pública</a:t>
            </a:r>
          </a:p>
          <a:p>
            <a:pPr marL="0" indent="0" algn="just" eaLnBrk="1" hangingPunct="1">
              <a:lnSpc>
                <a:spcPct val="120000"/>
              </a:lnSpc>
              <a:spcAft>
                <a:spcPct val="80000"/>
              </a:spcAft>
            </a:pPr>
            <a:r>
              <a:rPr lang="es-ES_tradnl" sz="2400" smtClean="0"/>
              <a:t> Proteger la vida y salud de la comunidad, evitando riesgos innecesarios</a:t>
            </a:r>
          </a:p>
          <a:p>
            <a:pPr marL="0" indent="0" algn="just" eaLnBrk="1" hangingPunct="1">
              <a:lnSpc>
                <a:spcPct val="120000"/>
              </a:lnSpc>
              <a:spcAft>
                <a:spcPct val="80000"/>
              </a:spcAft>
            </a:pPr>
            <a:r>
              <a:rPr lang="es-ES_tradnl" sz="2400" smtClean="0"/>
              <a:t> Abstenerse de emitir conceptos sin estar seguro de ellos</a:t>
            </a:r>
          </a:p>
          <a:p>
            <a:pPr marL="0" indent="0" algn="just" eaLnBrk="1" hangingPunct="1">
              <a:lnSpc>
                <a:spcPct val="120000"/>
              </a:lnSpc>
              <a:spcAft>
                <a:spcPct val="80000"/>
              </a:spcAft>
            </a:pPr>
            <a:r>
              <a:rPr lang="es-ES_tradnl" sz="2400" smtClean="0"/>
              <a:t> Velar por la protección del patrimonio nacional</a:t>
            </a:r>
          </a:p>
          <a:p>
            <a:pPr marL="0" indent="0" algn="just" eaLnBrk="1" hangingPunct="1">
              <a:lnSpc>
                <a:spcPct val="120000"/>
              </a:lnSpc>
              <a:spcAft>
                <a:spcPct val="80000"/>
              </a:spcAft>
            </a:pPr>
            <a:endParaRPr lang="es-ES_tradnl" sz="2400" smtClean="0"/>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93738" y="112713"/>
            <a:ext cx="7820025" cy="1495425"/>
          </a:xfrm>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Deberes con la Dignidad de la Profesión</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20483" name="Rectangle 3"/>
          <p:cNvSpPr>
            <a:spLocks noGrp="1" noChangeArrowheads="1"/>
          </p:cNvSpPr>
          <p:nvPr>
            <p:ph type="body" idx="4294967295"/>
          </p:nvPr>
        </p:nvSpPr>
        <p:spPr>
          <a:xfrm>
            <a:off x="376238" y="1862138"/>
            <a:ext cx="8507412" cy="4691062"/>
          </a:xfrm>
        </p:spPr>
        <p:txBody>
          <a:bodyPr/>
          <a:lstStyle/>
          <a:p>
            <a:pPr marL="0" indent="0" algn="just" eaLnBrk="1" hangingPunct="1">
              <a:lnSpc>
                <a:spcPct val="90000"/>
              </a:lnSpc>
              <a:spcAft>
                <a:spcPct val="65000"/>
              </a:spcAft>
            </a:pPr>
            <a:r>
              <a:rPr lang="es-ES_tradnl" smtClean="0"/>
              <a:t> </a:t>
            </a:r>
            <a:r>
              <a:rPr lang="es-ES_tradnl" sz="2400" smtClean="0"/>
              <a:t>Respetar y hacer respetar las normas relacionadas con el ejercicio profesional</a:t>
            </a:r>
          </a:p>
          <a:p>
            <a:pPr marL="0" indent="0" algn="just" eaLnBrk="1" hangingPunct="1">
              <a:lnSpc>
                <a:spcPct val="90000"/>
              </a:lnSpc>
              <a:spcAft>
                <a:spcPct val="65000"/>
              </a:spcAft>
            </a:pPr>
            <a:endParaRPr lang="es-ES_tradnl" sz="2400" smtClean="0"/>
          </a:p>
          <a:p>
            <a:pPr marL="0" indent="0" algn="just" eaLnBrk="1" hangingPunct="1">
              <a:lnSpc>
                <a:spcPct val="90000"/>
              </a:lnSpc>
              <a:spcAft>
                <a:spcPct val="65000"/>
              </a:spcAft>
            </a:pPr>
            <a:r>
              <a:rPr lang="es-ES_tradnl" sz="2400" smtClean="0"/>
              <a:t> Velar por el buen prestigio de la Ingeniería</a:t>
            </a:r>
          </a:p>
          <a:p>
            <a:pPr marL="0" indent="0" algn="just" eaLnBrk="1" hangingPunct="1">
              <a:lnSpc>
                <a:spcPct val="90000"/>
              </a:lnSpc>
              <a:spcAft>
                <a:spcPct val="65000"/>
              </a:spcAft>
            </a:pPr>
            <a:endParaRPr lang="es-ES_tradnl" sz="2400" smtClean="0"/>
          </a:p>
          <a:p>
            <a:pPr marL="0" indent="0" algn="just" eaLnBrk="1" hangingPunct="1">
              <a:lnSpc>
                <a:spcPct val="90000"/>
              </a:lnSpc>
              <a:spcAft>
                <a:spcPct val="65000"/>
              </a:spcAft>
            </a:pPr>
            <a:r>
              <a:rPr lang="es-ES_tradnl" sz="2400" smtClean="0"/>
              <a:t> Usar medios de publicidad ajustados a la prudencia y decoro profesional</a:t>
            </a:r>
            <a:r>
              <a:rPr lang="es-ES_tradnl" sz="2400" b="1" smtClean="0"/>
              <a:t> </a:t>
            </a:r>
            <a:endParaRPr lang="es-ES" sz="2400" b="1" smtClean="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Deberes con los Colegas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21507" name="Text Box 3"/>
          <p:cNvSpPr>
            <a:spLocks noChangeArrowheads="1"/>
          </p:cNvSpPr>
          <p:nvPr>
            <p:ph type="body" idx="4294967295"/>
          </p:nvPr>
        </p:nvSpPr>
        <p:spPr>
          <a:xfrm>
            <a:off x="520700" y="1514475"/>
            <a:ext cx="7800975" cy="5172075"/>
          </a:xfrm>
          <a:noFill/>
        </p:spPr>
        <p:txBody>
          <a:bodyPr/>
          <a:lstStyle/>
          <a:p>
            <a:pPr marL="0" indent="0" algn="just" eaLnBrk="1" hangingPunct="1">
              <a:lnSpc>
                <a:spcPct val="130000"/>
              </a:lnSpc>
              <a:spcAft>
                <a:spcPct val="80000"/>
              </a:spcAft>
            </a:pPr>
            <a:r>
              <a:rPr lang="es-ES_tradnl" sz="2000" smtClean="0"/>
              <a:t> Abstenerse de emitir públicamente juicios adversos sobre la actuación profesional de un colega, a menos que ello sea necesario</a:t>
            </a:r>
          </a:p>
          <a:p>
            <a:pPr marL="0" indent="0" algn="just" eaLnBrk="1" hangingPunct="1">
              <a:lnSpc>
                <a:spcPct val="130000"/>
              </a:lnSpc>
              <a:spcAft>
                <a:spcPct val="80000"/>
              </a:spcAft>
            </a:pPr>
            <a:r>
              <a:rPr lang="es-ES_tradnl" sz="2000" smtClean="0"/>
              <a:t> Obrar con prudencia y diligencia cuando emita conceptos sobre las actuaciones profesionales de un colega</a:t>
            </a:r>
          </a:p>
          <a:p>
            <a:pPr marL="0" indent="0" algn="just" eaLnBrk="1" hangingPunct="1">
              <a:lnSpc>
                <a:spcPct val="130000"/>
              </a:lnSpc>
              <a:spcAft>
                <a:spcPct val="80000"/>
              </a:spcAft>
            </a:pPr>
            <a:r>
              <a:rPr lang="es-ES_tradnl" sz="2000" smtClean="0"/>
              <a:t> Fijar para sus colegas salarios justos y adecuados a la dignidad de la profesión, acordes con la importancia de los servicios que se prestan</a:t>
            </a:r>
          </a:p>
          <a:p>
            <a:pPr marL="0" indent="0" algn="just" eaLnBrk="1" hangingPunct="1">
              <a:lnSpc>
                <a:spcPct val="130000"/>
              </a:lnSpc>
              <a:spcAft>
                <a:spcPct val="80000"/>
              </a:spcAft>
            </a:pPr>
            <a:r>
              <a:rPr lang="es-ES_tradnl" sz="2000" smtClean="0"/>
              <a:t> Respetar y reconocer la propiedad intelectual sobre los diseños y proyectos de sus colegas</a:t>
            </a:r>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573088" y="1878013"/>
            <a:ext cx="8229600" cy="4530725"/>
          </a:xfrm>
        </p:spPr>
        <p:txBody>
          <a:bodyPr/>
          <a:lstStyle/>
          <a:p>
            <a:pPr marL="533400" indent="-533400" eaLnBrk="1" hangingPunct="1">
              <a:buFont typeface="Wingdings" pitchFamily="2" charset="2"/>
              <a:buNone/>
            </a:pPr>
            <a:r>
              <a:rPr lang="es-CO" sz="2400" b="1" smtClean="0">
                <a:solidFill>
                  <a:srgbClr val="C00000"/>
                </a:solidFill>
                <a:latin typeface="Calibri" pitchFamily="34" charset="0"/>
              </a:rPr>
              <a:t>❶</a:t>
            </a:r>
            <a:r>
              <a:rPr lang="es-CO" sz="2400" b="1" smtClean="0">
                <a:latin typeface="Calibri" pitchFamily="34" charset="0"/>
              </a:rPr>
              <a:t>  </a:t>
            </a:r>
            <a:r>
              <a:rPr lang="es-CO" sz="2400" b="1" smtClean="0">
                <a:latin typeface="Tahoma" pitchFamily="34" charset="0"/>
              </a:rPr>
              <a:t>Requisitos para el ejercicio de la ingeniería de petróleos en Colombia</a:t>
            </a:r>
          </a:p>
          <a:p>
            <a:pPr marL="533400" indent="-533400" eaLnBrk="1" hangingPunct="1">
              <a:buFont typeface="Wingdings" pitchFamily="2" charset="2"/>
              <a:buAutoNum type="arabicPeriod"/>
            </a:pPr>
            <a:endParaRPr lang="es-CO" sz="2400" b="1" smtClean="0">
              <a:latin typeface="Tahoma" pitchFamily="34" charset="0"/>
            </a:endParaRPr>
          </a:p>
          <a:p>
            <a:pPr marL="533400" indent="-533400" eaLnBrk="1" hangingPunct="1">
              <a:buFont typeface="Wingdings" pitchFamily="2" charset="2"/>
              <a:buNone/>
            </a:pPr>
            <a:r>
              <a:rPr lang="es-CO" sz="2400" b="1" smtClean="0">
                <a:solidFill>
                  <a:srgbClr val="C00000"/>
                </a:solidFill>
                <a:latin typeface="Calibri" pitchFamily="34" charset="0"/>
              </a:rPr>
              <a:t>❷</a:t>
            </a:r>
            <a:r>
              <a:rPr lang="es-CO" sz="2400" b="1" smtClean="0">
                <a:latin typeface="Calibri" pitchFamily="34" charset="0"/>
              </a:rPr>
              <a:t> </a:t>
            </a:r>
            <a:r>
              <a:rPr lang="es-CO" sz="2400" b="1" smtClean="0">
                <a:latin typeface="Tahoma" pitchFamily="34" charset="0"/>
              </a:rPr>
              <a:t>Matrícula Profesional</a:t>
            </a:r>
          </a:p>
          <a:p>
            <a:pPr marL="533400" indent="-533400" eaLnBrk="1" hangingPunct="1">
              <a:buFont typeface="Wingdings" pitchFamily="2" charset="2"/>
              <a:buAutoNum type="arabicPeriod"/>
            </a:pPr>
            <a:endParaRPr lang="es-CO" sz="2400" b="1" smtClean="0">
              <a:latin typeface="Tahoma" pitchFamily="34" charset="0"/>
            </a:endParaRPr>
          </a:p>
          <a:p>
            <a:pPr marL="533400" indent="-533400" eaLnBrk="1" hangingPunct="1">
              <a:buFont typeface="Wingdings" pitchFamily="2" charset="2"/>
              <a:buNone/>
            </a:pPr>
            <a:r>
              <a:rPr lang="es-CO" sz="2400" b="1" smtClean="0">
                <a:solidFill>
                  <a:srgbClr val="C00000"/>
                </a:solidFill>
                <a:latin typeface="Calibri" pitchFamily="34" charset="0"/>
              </a:rPr>
              <a:t>❸</a:t>
            </a:r>
            <a:r>
              <a:rPr lang="es-CO" sz="2400" b="1" smtClean="0">
                <a:latin typeface="Calibri" pitchFamily="34" charset="0"/>
              </a:rPr>
              <a:t> </a:t>
            </a:r>
            <a:r>
              <a:rPr lang="es-CO" sz="2400" b="1" smtClean="0">
                <a:latin typeface="Tahoma" pitchFamily="34" charset="0"/>
              </a:rPr>
              <a:t>Consejo Profesional</a:t>
            </a:r>
          </a:p>
          <a:p>
            <a:pPr marL="533400" indent="-533400" eaLnBrk="1" hangingPunct="1">
              <a:buFont typeface="Wingdings" pitchFamily="2" charset="2"/>
              <a:buAutoNum type="arabicPeriod"/>
            </a:pPr>
            <a:endParaRPr lang="es-CO" sz="2400" b="1" smtClean="0">
              <a:latin typeface="Tahoma" pitchFamily="34" charset="0"/>
            </a:endParaRPr>
          </a:p>
          <a:p>
            <a:pPr marL="533400" indent="-533400" eaLnBrk="1" hangingPunct="1">
              <a:buFont typeface="Wingdings" pitchFamily="2" charset="2"/>
              <a:buNone/>
            </a:pPr>
            <a:r>
              <a:rPr lang="es-CO" sz="2400" b="1" smtClean="0">
                <a:solidFill>
                  <a:srgbClr val="C00000"/>
                </a:solidFill>
                <a:latin typeface="Calibri" pitchFamily="34" charset="0"/>
              </a:rPr>
              <a:t>❹</a:t>
            </a:r>
            <a:r>
              <a:rPr lang="es-CO" sz="2400" b="1" smtClean="0">
                <a:latin typeface="Calibri" pitchFamily="34" charset="0"/>
              </a:rPr>
              <a:t> </a:t>
            </a:r>
            <a:r>
              <a:rPr lang="es-CO" sz="2400" b="1" smtClean="0">
                <a:latin typeface="Tahoma" pitchFamily="34" charset="0"/>
              </a:rPr>
              <a:t>Código de Etica</a:t>
            </a:r>
            <a:r>
              <a:rPr lang="es-CO" b="1" smtClean="0"/>
              <a:t> </a:t>
            </a:r>
            <a:endParaRPr lang="es-ES" b="1" smtClean="0"/>
          </a:p>
        </p:txBody>
      </p:sp>
      <p:sp>
        <p:nvSpPr>
          <p:cNvPr id="7" name="6 Rectángulo"/>
          <p:cNvSpPr/>
          <p:nvPr/>
        </p:nvSpPr>
        <p:spPr>
          <a:xfrm>
            <a:off x="3159876" y="594525"/>
            <a:ext cx="2685352" cy="923330"/>
          </a:xfrm>
          <a:prstGeom prst="rect">
            <a:avLst/>
          </a:prstGeom>
          <a:noFill/>
        </p:spPr>
        <p:txBody>
          <a:bodyPr wrap="none">
            <a:spAutoFit/>
          </a:bodyPr>
          <a:lstStyle/>
          <a:p>
            <a:pPr algn="ctr">
              <a:defRPr/>
            </a:pPr>
            <a:r>
              <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INDICE</a:t>
            </a:r>
          </a:p>
        </p:txBody>
      </p:sp>
      <p:pic>
        <p:nvPicPr>
          <p:cNvPr id="11"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04800" y="138113"/>
            <a:ext cx="7913688" cy="1143000"/>
          </a:xfrm>
        </p:spPr>
        <p:txBody>
          <a:bodyPr lIns="92075" tIns="46038" rIns="92075" bIns="46038" anchor="ctr"/>
          <a:lstStyle/>
          <a:p>
            <a:pPr marL="660400" indent="-660400" algn="ctr">
              <a:lnSpc>
                <a:spcPct val="120000"/>
              </a:lnSpc>
              <a:buClr>
                <a:srgbClr val="FFFFFF"/>
              </a:buClr>
              <a:buSzPct val="100000"/>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Deberes con los Clientes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22531" name="Rectangle 3"/>
          <p:cNvSpPr>
            <a:spLocks noGrp="1" noChangeArrowheads="1"/>
          </p:cNvSpPr>
          <p:nvPr>
            <p:ph type="body" idx="4294967295"/>
          </p:nvPr>
        </p:nvSpPr>
        <p:spPr>
          <a:xfrm>
            <a:off x="479425" y="1752600"/>
            <a:ext cx="8283575" cy="4646613"/>
          </a:xfrm>
        </p:spPr>
        <p:txBody>
          <a:bodyPr/>
          <a:lstStyle/>
          <a:p>
            <a:pPr marL="0" indent="0" eaLnBrk="1" hangingPunct="1">
              <a:lnSpc>
                <a:spcPct val="90000"/>
              </a:lnSpc>
              <a:spcBef>
                <a:spcPct val="0"/>
              </a:spcBef>
              <a:spcAft>
                <a:spcPct val="30000"/>
              </a:spcAft>
              <a:tabLst>
                <a:tab pos="2857500" algn="l"/>
                <a:tab pos="3810000" algn="l"/>
                <a:tab pos="4953000" algn="l"/>
                <a:tab pos="6096000" algn="l"/>
                <a:tab pos="7239000" algn="l"/>
              </a:tabLst>
            </a:pPr>
            <a:r>
              <a:rPr lang="es-CO" sz="2400" smtClean="0">
                <a:latin typeface="Tahoma" pitchFamily="34" charset="0"/>
                <a:cs typeface="Times New Roman" pitchFamily="18" charset="0"/>
              </a:rPr>
              <a:t> Mantener el secreto y la reserva profesional, salvo orden legal en contrario</a:t>
            </a:r>
          </a:p>
          <a:p>
            <a:pPr marL="0" indent="0" eaLnBrk="1" hangingPunct="1">
              <a:lnSpc>
                <a:spcPct val="90000"/>
              </a:lnSpc>
              <a:spcBef>
                <a:spcPct val="0"/>
              </a:spcBef>
              <a:spcAft>
                <a:spcPct val="30000"/>
              </a:spcAft>
              <a:buFont typeface="Wingdings" pitchFamily="2" charset="2"/>
              <a:buNone/>
              <a:tabLst>
                <a:tab pos="2857500" algn="l"/>
                <a:tab pos="3810000" algn="l"/>
                <a:tab pos="4953000" algn="l"/>
                <a:tab pos="6096000" algn="l"/>
                <a:tab pos="7239000" algn="l"/>
              </a:tabLst>
            </a:pPr>
            <a:endParaRPr lang="es-CO" sz="2400" smtClean="0">
              <a:latin typeface="Tahoma" pitchFamily="34" charset="0"/>
              <a:cs typeface="Times New Roman" pitchFamily="18" charset="0"/>
            </a:endParaRPr>
          </a:p>
          <a:p>
            <a:pPr marL="0" indent="0" eaLnBrk="1" hangingPunct="1">
              <a:lnSpc>
                <a:spcPct val="90000"/>
              </a:lnSpc>
              <a:spcBef>
                <a:spcPct val="0"/>
              </a:spcBef>
              <a:spcAft>
                <a:spcPct val="30000"/>
              </a:spcAft>
              <a:tabLst>
                <a:tab pos="2857500" algn="l"/>
                <a:tab pos="3810000" algn="l"/>
                <a:tab pos="4953000" algn="l"/>
                <a:tab pos="6096000" algn="l"/>
                <a:tab pos="7239000" algn="l"/>
              </a:tabLst>
            </a:pPr>
            <a:r>
              <a:rPr lang="es-CO" sz="2400" smtClean="0">
                <a:latin typeface="Tahoma" pitchFamily="34" charset="0"/>
                <a:cs typeface="Times New Roman" pitchFamily="18" charset="0"/>
              </a:rPr>
              <a:t> Manejar con honestidad y pulcritud los dineros que reciba del cliente</a:t>
            </a:r>
          </a:p>
          <a:p>
            <a:pPr marL="0" indent="0" eaLnBrk="1" hangingPunct="1">
              <a:lnSpc>
                <a:spcPct val="90000"/>
              </a:lnSpc>
              <a:spcBef>
                <a:spcPct val="0"/>
              </a:spcBef>
              <a:spcAft>
                <a:spcPct val="30000"/>
              </a:spcAft>
              <a:buFont typeface="Wingdings" pitchFamily="2" charset="2"/>
              <a:buNone/>
              <a:tabLst>
                <a:tab pos="2857500" algn="l"/>
                <a:tab pos="3810000" algn="l"/>
                <a:tab pos="4953000" algn="l"/>
                <a:tab pos="6096000" algn="l"/>
                <a:tab pos="7239000" algn="l"/>
              </a:tabLst>
            </a:pPr>
            <a:endParaRPr lang="es-CO" sz="2400" smtClean="0">
              <a:latin typeface="Tahoma" pitchFamily="34" charset="0"/>
              <a:cs typeface="Times New Roman" pitchFamily="18" charset="0"/>
            </a:endParaRPr>
          </a:p>
          <a:p>
            <a:pPr marL="0" indent="0" eaLnBrk="1" hangingPunct="1">
              <a:lnSpc>
                <a:spcPct val="90000"/>
              </a:lnSpc>
              <a:spcBef>
                <a:spcPct val="0"/>
              </a:spcBef>
              <a:spcAft>
                <a:spcPct val="30000"/>
              </a:spcAft>
              <a:tabLst>
                <a:tab pos="2857500" algn="l"/>
                <a:tab pos="3810000" algn="l"/>
                <a:tab pos="4953000" algn="l"/>
                <a:tab pos="6096000" algn="l"/>
                <a:tab pos="7239000" algn="l"/>
              </a:tabLst>
            </a:pPr>
            <a:r>
              <a:rPr lang="es-CO" sz="2400" smtClean="0">
                <a:latin typeface="Tahoma" pitchFamily="34" charset="0"/>
                <a:cs typeface="Times New Roman" pitchFamily="18" charset="0"/>
              </a:rPr>
              <a:t> Atender con aptitud, diligencia y probidad los encargos profesionales</a:t>
            </a:r>
          </a:p>
          <a:p>
            <a:pPr marL="0" indent="0" eaLnBrk="1" hangingPunct="1">
              <a:lnSpc>
                <a:spcPct val="90000"/>
              </a:lnSpc>
              <a:spcBef>
                <a:spcPct val="0"/>
              </a:spcBef>
              <a:spcAft>
                <a:spcPct val="30000"/>
              </a:spcAft>
              <a:tabLst>
                <a:tab pos="2857500" algn="l"/>
                <a:tab pos="3810000" algn="l"/>
                <a:tab pos="4953000" algn="l"/>
                <a:tab pos="6096000" algn="l"/>
                <a:tab pos="7239000" algn="l"/>
              </a:tabLst>
            </a:pPr>
            <a:endParaRPr lang="es-CO" sz="2400" smtClean="0">
              <a:latin typeface="Tahoma" pitchFamily="34" charset="0"/>
              <a:cs typeface="Times New Roman" pitchFamily="18" charset="0"/>
            </a:endParaRPr>
          </a:p>
          <a:p>
            <a:pPr marL="0" indent="0" eaLnBrk="1" hangingPunct="1">
              <a:lnSpc>
                <a:spcPct val="90000"/>
              </a:lnSpc>
              <a:spcBef>
                <a:spcPct val="0"/>
              </a:spcBef>
              <a:spcAft>
                <a:spcPct val="30000"/>
              </a:spcAft>
              <a:tabLst>
                <a:tab pos="2857500" algn="l"/>
                <a:tab pos="3810000" algn="l"/>
                <a:tab pos="4953000" algn="l"/>
                <a:tab pos="6096000" algn="l"/>
                <a:tab pos="7239000" algn="l"/>
              </a:tabLst>
            </a:pPr>
            <a:r>
              <a:rPr lang="es-CO" sz="2400" smtClean="0">
                <a:latin typeface="Tahoma" pitchFamily="34" charset="0"/>
                <a:cs typeface="Times New Roman" pitchFamily="18" charset="0"/>
              </a:rPr>
              <a:t> No perjudicar los intereses de sus clientes</a:t>
            </a: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Deber Laboral y en Licitaciones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23555" name="Rectangle 3"/>
          <p:cNvSpPr>
            <a:spLocks noGrp="1" noChangeArrowheads="1"/>
          </p:cNvSpPr>
          <p:nvPr>
            <p:ph type="body" idx="4294967295"/>
          </p:nvPr>
        </p:nvSpPr>
        <p:spPr/>
        <p:txBody>
          <a:bodyPr/>
          <a:lstStyle/>
          <a:p>
            <a:pPr algn="just" eaLnBrk="1" hangingPunct="1"/>
            <a:endParaRPr lang="es-ES_tradnl" sz="2400" b="1" smtClean="0"/>
          </a:p>
          <a:p>
            <a:pPr algn="just" eaLnBrk="1" hangingPunct="1"/>
            <a:endParaRPr lang="es-ES_tradnl" sz="2400" b="1" smtClean="0"/>
          </a:p>
          <a:p>
            <a:pPr algn="ctr" eaLnBrk="1" hangingPunct="1">
              <a:buFont typeface="Wingdings" pitchFamily="2" charset="2"/>
              <a:buNone/>
            </a:pPr>
            <a:endParaRPr lang="es-ES_tradnl" smtClean="0"/>
          </a:p>
          <a:p>
            <a:pPr algn="just" eaLnBrk="1" hangingPunct="1">
              <a:buFont typeface="Wingdings" pitchFamily="2" charset="2"/>
              <a:buNone/>
            </a:pPr>
            <a:endParaRPr lang="es-ES_tradnl" sz="2400" b="1" smtClean="0"/>
          </a:p>
          <a:p>
            <a:pPr algn="just" eaLnBrk="1" hangingPunct="1">
              <a:buFont typeface="Wingdings" pitchFamily="2" charset="2"/>
              <a:buNone/>
            </a:pPr>
            <a:endParaRPr lang="es-ES_tradnl" sz="2400" b="1" smtClean="0"/>
          </a:p>
          <a:p>
            <a:pPr algn="just" eaLnBrk="1" hangingPunct="1">
              <a:buFont typeface="Wingdings" pitchFamily="2" charset="2"/>
              <a:buNone/>
            </a:pPr>
            <a:endParaRPr lang="es-ES" sz="2400" b="1" smtClean="0"/>
          </a:p>
        </p:txBody>
      </p:sp>
      <p:graphicFrame>
        <p:nvGraphicFramePr>
          <p:cNvPr id="32781" name="Group 13"/>
          <p:cNvGraphicFramePr>
            <a:graphicFrameLocks noGrp="1"/>
          </p:cNvGraphicFramePr>
          <p:nvPr/>
        </p:nvGraphicFramePr>
        <p:xfrm>
          <a:off x="769938" y="1833563"/>
          <a:ext cx="7648575" cy="4064000"/>
        </p:xfrm>
        <a:graphic>
          <a:graphicData uri="http://schemas.openxmlformats.org/drawingml/2006/table">
            <a:tbl>
              <a:tblPr/>
              <a:tblGrid>
                <a:gridCol w="7648575"/>
              </a:tblGrid>
              <a:tr h="20320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_tradnl" sz="2400" b="0" i="0" u="none" strike="noStrike" cap="none" normalizeH="0" baseline="0" smtClean="0">
                        <a:ln>
                          <a:noFill/>
                        </a:ln>
                        <a:solidFill>
                          <a:schemeClr val="tx1"/>
                        </a:solidFill>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Actuar imparcialmente en la elaboración y estudio de licitaciones</a:t>
                      </a:r>
                      <a:endParaRPr kumimoji="0" lang="es-ES" sz="2400" b="0"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_tradnl" sz="2400" b="0" i="0" u="none" strike="noStrike" cap="none" normalizeH="0" baseline="0" smtClean="0">
                        <a:ln>
                          <a:noFill/>
                        </a:ln>
                        <a:solidFill>
                          <a:schemeClr val="tx1"/>
                        </a:solidFill>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400" b="0" i="0" u="none" strike="noStrike" cap="none" normalizeH="0" baseline="0" smtClean="0">
                          <a:ln>
                            <a:noFill/>
                          </a:ln>
                          <a:solidFill>
                            <a:schemeClr val="tx1"/>
                          </a:solidFill>
                          <a:effectLst/>
                          <a:latin typeface="Tahoma" pitchFamily="34" charset="0"/>
                          <a:cs typeface="Arial" charset="0"/>
                        </a:rPr>
                        <a:t>Denunciar ante el Consejo Profesional las faltas éticas establecidas en las bases de la licitación</a:t>
                      </a:r>
                      <a:endParaRPr kumimoji="0" lang="es-ES" sz="2400" b="0"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Prohibiciones Generales para los Ingenieros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24579" name="Rectangle 3"/>
          <p:cNvSpPr>
            <a:spLocks noGrp="1" noChangeArrowheads="1"/>
          </p:cNvSpPr>
          <p:nvPr>
            <p:ph type="body" idx="4294967295"/>
          </p:nvPr>
        </p:nvSpPr>
        <p:spPr>
          <a:xfrm>
            <a:off x="457200" y="1600200"/>
            <a:ext cx="8505825" cy="4530725"/>
          </a:xfrm>
        </p:spPr>
        <p:txBody>
          <a:bodyPr/>
          <a:lstStyle/>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Contratar a personas que ejerzan ilegalmente la profesión</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Permitir el ejercicio ilegal de la profesión</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Solicitar o aceptar comisiones </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Ejecutar actos de violencia o malos tratos en contra de sus compañeros de trabajo, socios, clientes o funcionarios del Consejo Profesional</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El reiterado e injustificado incumplimiento de las obligaciones contraídas en el ejercicio de su profesión</a:t>
            </a:r>
            <a:endParaRPr lang="es-ES" sz="2000" smtClean="0">
              <a:latin typeface="Tahoma" pitchFamily="34" charset="0"/>
            </a:endParaRP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Prohibiciones Generales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25603" name="Rectangle 3"/>
          <p:cNvSpPr>
            <a:spLocks noGrp="1" noChangeArrowheads="1"/>
          </p:cNvSpPr>
          <p:nvPr>
            <p:ph type="body" idx="4294967295"/>
          </p:nvPr>
        </p:nvSpPr>
        <p:spPr/>
        <p:txBody>
          <a:bodyPr/>
          <a:lstStyle/>
          <a:p>
            <a:pPr algn="just" eaLnBrk="1" hangingPunct="1"/>
            <a:r>
              <a:rPr lang="es-ES_tradnl" sz="2400" smtClean="0">
                <a:latin typeface="Tahoma" pitchFamily="34" charset="0"/>
              </a:rPr>
              <a:t>Dañar o extraviar los bienes de trabajo</a:t>
            </a:r>
          </a:p>
          <a:p>
            <a:pPr algn="just" eaLnBrk="1" hangingPunct="1"/>
            <a:endParaRPr lang="es-ES_tradnl" sz="2400" smtClean="0">
              <a:latin typeface="Tahoma" pitchFamily="34" charset="0"/>
            </a:endParaRPr>
          </a:p>
          <a:p>
            <a:pPr algn="just" eaLnBrk="1" hangingPunct="1"/>
            <a:r>
              <a:rPr lang="es-ES_tradnl" sz="2400" smtClean="0">
                <a:latin typeface="Tahoma" pitchFamily="34" charset="0"/>
              </a:rPr>
              <a:t>Incumplir las decisiones disciplinarias impuestas por el Consejo</a:t>
            </a:r>
          </a:p>
          <a:p>
            <a:pPr algn="just" eaLnBrk="1" hangingPunct="1"/>
            <a:endParaRPr lang="es-ES_tradnl" sz="2400" smtClean="0">
              <a:latin typeface="Tahoma" pitchFamily="34" charset="0"/>
            </a:endParaRPr>
          </a:p>
          <a:p>
            <a:pPr algn="just" eaLnBrk="1" hangingPunct="1"/>
            <a:r>
              <a:rPr lang="es-ES_tradnl" sz="2400" smtClean="0">
                <a:latin typeface="Tahoma" pitchFamily="34" charset="0"/>
              </a:rPr>
              <a:t>Solicitar o recibir dadivas por el ejercicio profesional</a:t>
            </a:r>
          </a:p>
          <a:p>
            <a:pPr algn="just" eaLnBrk="1" hangingPunct="1"/>
            <a:endParaRPr lang="es-ES_tradnl" sz="2400" smtClean="0">
              <a:latin typeface="Tahoma" pitchFamily="34" charset="0"/>
            </a:endParaRPr>
          </a:p>
          <a:p>
            <a:pPr algn="just" eaLnBrk="1" hangingPunct="1"/>
            <a:r>
              <a:rPr lang="es-ES_tradnl" sz="2400" smtClean="0">
                <a:latin typeface="Tahoma" pitchFamily="34" charset="0"/>
              </a:rPr>
              <a:t>Participar en licitaciones o suscribir contratos estando inhabilitado para ello</a:t>
            </a:r>
            <a:endParaRPr lang="es-ES" sz="2400" smtClean="0">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Prohibiciones con la Sociedad</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26627" name="Rectangle 3"/>
          <p:cNvSpPr>
            <a:spLocks noGrp="1" noChangeArrowheads="1"/>
          </p:cNvSpPr>
          <p:nvPr>
            <p:ph type="body" idx="4294967295"/>
          </p:nvPr>
        </p:nvSpPr>
        <p:spPr/>
        <p:txBody>
          <a:bodyPr/>
          <a:lstStyle/>
          <a:p>
            <a:pPr algn="just" eaLnBrk="1" hangingPunct="1">
              <a:lnSpc>
                <a:spcPct val="90000"/>
              </a:lnSpc>
            </a:pPr>
            <a:r>
              <a:rPr lang="es-ES_tradnl" sz="2000" smtClean="0">
                <a:latin typeface="Tahoma" pitchFamily="34" charset="0"/>
              </a:rPr>
              <a:t>Ofrecer o aceptar trabajos en contra de las disposiciones legales vigentes o aceptar tareas que vayan mas allá de su preparación</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Imponer su firma en cualquier documento en cuya elaboración no haya participado</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Colaborar en la expedición de títulos o matrículas a personas que no cumplan con los requisitos legales</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Hacer figurar su nombre en anuncios junto con el de personas que ejerzan ilegalmente la profesión</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Iniciar o permitir el inicio de obras de construcción sin la respectiva licencia </a:t>
            </a:r>
            <a:endParaRPr lang="es-ES" sz="2000" smtClean="0">
              <a:latin typeface="Tahoma" pitchFamily="34" charset="0"/>
            </a:endParaRP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Prohibición respecto de la Dignidad de la Profesión</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27651" name="Rectangle 3"/>
          <p:cNvSpPr>
            <a:spLocks noGrp="1" noChangeArrowheads="1"/>
          </p:cNvSpPr>
          <p:nvPr>
            <p:ph type="body" idx="4294967295"/>
          </p:nvPr>
        </p:nvSpPr>
        <p:spPr>
          <a:xfrm>
            <a:off x="457200" y="1600200"/>
            <a:ext cx="8237538" cy="4530725"/>
          </a:xfrm>
        </p:spPr>
        <p:txBody>
          <a:bodyPr/>
          <a:lstStyle/>
          <a:p>
            <a:pPr algn="just" eaLnBrk="1" hangingPunct="1"/>
            <a:endParaRPr lang="es-ES_tradnl" smtClean="0"/>
          </a:p>
          <a:p>
            <a:pPr algn="just" eaLnBrk="1" hangingPunct="1">
              <a:buFont typeface="Wingdings" pitchFamily="2" charset="2"/>
              <a:buNone/>
            </a:pPr>
            <a:r>
              <a:rPr lang="es-ES_tradnl" b="1" smtClean="0"/>
              <a:t>	</a:t>
            </a:r>
          </a:p>
          <a:p>
            <a:pPr algn="just" eaLnBrk="1" hangingPunct="1">
              <a:buFont typeface="Wingdings" pitchFamily="2" charset="2"/>
              <a:buNone/>
            </a:pPr>
            <a:r>
              <a:rPr lang="es-ES_tradnl" b="1" smtClean="0"/>
              <a:t>	</a:t>
            </a:r>
            <a:r>
              <a:rPr lang="es-ES_tradnl" smtClean="0">
                <a:latin typeface="Tahoma" pitchFamily="34" charset="0"/>
              </a:rPr>
              <a:t>Recibir o conceder comisiones u otros beneficios ilegales con el objeto de gestionar, obtener o acordar designaciones de índole profesional o la encomienda de trabajo profesional</a:t>
            </a:r>
            <a:endParaRPr lang="es-ES" smtClean="0">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572945" y="208365"/>
            <a:ext cx="8229600" cy="1139825"/>
          </a:xfrm>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Prohibiciones frente a los Colegas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28675" name="Rectangle 3"/>
          <p:cNvSpPr>
            <a:spLocks noGrp="1" noChangeArrowheads="1"/>
          </p:cNvSpPr>
          <p:nvPr>
            <p:ph type="body" idx="4294967295"/>
          </p:nvPr>
        </p:nvSpPr>
        <p:spPr>
          <a:xfrm>
            <a:off x="457200" y="1600200"/>
            <a:ext cx="8229600" cy="4965700"/>
          </a:xfrm>
        </p:spPr>
        <p:txBody>
          <a:bodyPr/>
          <a:lstStyle/>
          <a:p>
            <a:pPr algn="just" eaLnBrk="1" hangingPunct="1">
              <a:lnSpc>
                <a:spcPct val="90000"/>
              </a:lnSpc>
            </a:pPr>
            <a:r>
              <a:rPr lang="es-ES_tradnl" sz="2000" smtClean="0">
                <a:latin typeface="Tahoma" pitchFamily="34" charset="0"/>
              </a:rPr>
              <a:t>Utilizar sin autorización del autor documentos profesionales</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Difamar injustamente la reputación profesional de los colegas</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Proponer servicios con reducción de precios luego de conocer la oferta de sus colegas</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Usar métodos de competencia desleal</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Designar o influir para que sean designadas personas no aptas en cargos de ingeniería</a:t>
            </a:r>
          </a:p>
          <a:p>
            <a:pPr algn="just" eaLnBrk="1" hangingPunct="1">
              <a:lnSpc>
                <a:spcPct val="90000"/>
              </a:lnSpc>
            </a:pPr>
            <a:endParaRPr lang="es-ES_tradnl" sz="2000" smtClean="0">
              <a:latin typeface="Tahoma" pitchFamily="34" charset="0"/>
            </a:endParaRPr>
          </a:p>
          <a:p>
            <a:pPr algn="just" eaLnBrk="1" hangingPunct="1">
              <a:lnSpc>
                <a:spcPct val="90000"/>
              </a:lnSpc>
            </a:pPr>
            <a:r>
              <a:rPr lang="es-ES_tradnl" sz="2000" smtClean="0">
                <a:latin typeface="Tahoma" pitchFamily="34" charset="0"/>
              </a:rPr>
              <a:t>Revisar trabajos de otro profesional sin avisarle previamente, a menos que éste se haya separado de tal trabajo</a:t>
            </a:r>
            <a:endParaRPr lang="es-ES" sz="2000" smtClean="0">
              <a:latin typeface="Tahoma" pitchFamily="34" charset="0"/>
            </a:endParaRP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Prohibiciones frente al Cliente</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29699" name="Rectangle 3"/>
          <p:cNvSpPr>
            <a:spLocks noGrp="1" noChangeArrowheads="1"/>
          </p:cNvSpPr>
          <p:nvPr>
            <p:ph type="body" idx="4294967295"/>
          </p:nvPr>
        </p:nvSpPr>
        <p:spPr/>
        <p:txBody>
          <a:bodyPr/>
          <a:lstStyle/>
          <a:p>
            <a:pPr algn="just" eaLnBrk="1" hangingPunct="1"/>
            <a:endParaRPr lang="es-ES_tradnl" sz="2400" smtClean="0">
              <a:latin typeface="Tahoma" pitchFamily="34" charset="0"/>
            </a:endParaRPr>
          </a:p>
          <a:p>
            <a:pPr algn="just" eaLnBrk="1" hangingPunct="1"/>
            <a:r>
              <a:rPr lang="es-ES_tradnl" sz="2400" smtClean="0">
                <a:latin typeface="Tahoma" pitchFamily="34" charset="0"/>
              </a:rPr>
              <a:t>Ofrecer servicios que no podrá suministrar satisfactoriamente </a:t>
            </a:r>
          </a:p>
          <a:p>
            <a:pPr eaLnBrk="1" hangingPunct="1">
              <a:buFont typeface="Wingdings" pitchFamily="2" charset="2"/>
              <a:buNone/>
            </a:pPr>
            <a:endParaRPr lang="es-ES_tradnl" sz="2400" smtClean="0">
              <a:latin typeface="Tahoma" pitchFamily="34" charset="0"/>
            </a:endParaRPr>
          </a:p>
          <a:p>
            <a:pPr eaLnBrk="1" hangingPunct="1">
              <a:buFont typeface="Wingdings" pitchFamily="2" charset="2"/>
              <a:buNone/>
            </a:pPr>
            <a:endParaRPr lang="es-ES_tradnl" sz="2400" smtClean="0">
              <a:latin typeface="Tahoma" pitchFamily="34" charset="0"/>
            </a:endParaRPr>
          </a:p>
          <a:p>
            <a:pPr algn="just" eaLnBrk="1" hangingPunct="1"/>
            <a:r>
              <a:rPr lang="es-ES_tradnl" sz="2400" smtClean="0">
                <a:latin typeface="Tahoma" pitchFamily="34" charset="0"/>
              </a:rPr>
              <a:t>Aceptar para su beneficio o el de terceros comisiones, descuentos o bonificaciones ofrecidas por proveedores o por contratistas, salvo autorización legal o contractual</a:t>
            </a:r>
            <a:endParaRPr lang="es-ES" sz="2400" smtClean="0">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Prohibición Laboral</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30723" name="Rectangle 3"/>
          <p:cNvSpPr>
            <a:spLocks noGrp="1" noChangeArrowheads="1"/>
          </p:cNvSpPr>
          <p:nvPr>
            <p:ph type="body" idx="4294967295"/>
          </p:nvPr>
        </p:nvSpPr>
        <p:spPr/>
        <p:txBody>
          <a:bodyPr/>
          <a:lstStyle/>
          <a:p>
            <a:pPr algn="just" eaLnBrk="1" hangingPunct="1"/>
            <a:endParaRPr lang="es-ES_tradnl" b="1" smtClean="0"/>
          </a:p>
          <a:p>
            <a:pPr algn="just" eaLnBrk="1" hangingPunct="1">
              <a:buFont typeface="Wingdings" pitchFamily="2" charset="2"/>
              <a:buNone/>
            </a:pPr>
            <a:endParaRPr lang="es-ES_tradnl" smtClean="0">
              <a:latin typeface="Tahoma" pitchFamily="34" charset="0"/>
            </a:endParaRPr>
          </a:p>
        </p:txBody>
      </p:sp>
      <p:graphicFrame>
        <p:nvGraphicFramePr>
          <p:cNvPr id="40972" name="Group 12"/>
          <p:cNvGraphicFramePr>
            <a:graphicFrameLocks noGrp="1"/>
          </p:cNvGraphicFramePr>
          <p:nvPr/>
        </p:nvGraphicFramePr>
        <p:xfrm>
          <a:off x="1524000" y="2500313"/>
          <a:ext cx="6096000" cy="1984375"/>
        </p:xfrm>
        <a:graphic>
          <a:graphicData uri="http://schemas.openxmlformats.org/drawingml/2006/table">
            <a:tbl>
              <a:tblPr/>
              <a:tblGrid>
                <a:gridCol w="6096000"/>
              </a:tblGrid>
              <a:tr h="19843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_tradnl" sz="2400" b="0" i="0" u="none" strike="noStrike" cap="none" normalizeH="0" baseline="0" smtClean="0">
                        <a:ln>
                          <a:noFill/>
                        </a:ln>
                        <a:solidFill>
                          <a:schemeClr val="tx1"/>
                        </a:solidFill>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ES_tradnl" sz="2800" b="0" i="0" u="none" strike="noStrike" cap="none" normalizeH="0" baseline="0" smtClean="0">
                          <a:ln>
                            <a:noFill/>
                          </a:ln>
                          <a:solidFill>
                            <a:schemeClr val="tx1"/>
                          </a:solidFill>
                          <a:effectLst/>
                          <a:latin typeface="Tahoma" pitchFamily="34" charset="0"/>
                          <a:cs typeface="Arial" charset="0"/>
                        </a:rPr>
                        <a:t>Evaluar las tareas hechas por parientes o socios colegas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S" sz="28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5"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Prohibición en Licitaciones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31747" name="Rectangle 3"/>
          <p:cNvSpPr>
            <a:spLocks noGrp="1" noChangeArrowheads="1"/>
          </p:cNvSpPr>
          <p:nvPr>
            <p:ph type="body" idx="4294967295"/>
          </p:nvPr>
        </p:nvSpPr>
        <p:spPr/>
        <p:txBody>
          <a:bodyPr/>
          <a:lstStyle/>
          <a:p>
            <a:pPr algn="just" eaLnBrk="1" hangingPunct="1"/>
            <a:endParaRPr lang="es-ES_tradnl" sz="2000" smtClean="0"/>
          </a:p>
          <a:p>
            <a:pPr algn="just" eaLnBrk="1" hangingPunct="1">
              <a:buFont typeface="Wingdings" pitchFamily="2" charset="2"/>
              <a:buNone/>
            </a:pPr>
            <a:r>
              <a:rPr lang="es-ES_tradnl" sz="2000" b="1" smtClean="0"/>
              <a:t>	</a:t>
            </a:r>
            <a:r>
              <a:rPr lang="es-ES_tradnl" sz="2400" smtClean="0">
                <a:latin typeface="Tahoma" pitchFamily="34" charset="0"/>
              </a:rPr>
              <a:t>Los Ingenieros que hayan actuado como asesores de la parte contratante en un concurso o licitación, deberán abstenerse de intervenir en las tareas profesionales requeridas para el desarrollo del trabajo que dio lugar al mismo, salvo que así se haya establecido en las bases del concurso o licitación</a:t>
            </a:r>
            <a:endParaRPr lang="es-ES" sz="2400" smtClean="0">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33" name="Text Box 13"/>
          <p:cNvSpPr txBox="1">
            <a:spLocks noChangeArrowheads="1"/>
          </p:cNvSpPr>
          <p:nvPr/>
        </p:nvSpPr>
        <p:spPr bwMode="auto">
          <a:xfrm>
            <a:off x="381000" y="2133600"/>
            <a:ext cx="8534400" cy="4083050"/>
          </a:xfrm>
          <a:prstGeom prst="rect">
            <a:avLst/>
          </a:prstGeom>
          <a:noFill/>
          <a:ln w="9525">
            <a:noFill/>
            <a:miter lim="800000"/>
            <a:headEnd/>
            <a:tailEnd/>
          </a:ln>
        </p:spPr>
        <p:txBody>
          <a:bodyPr lIns="20160" tIns="46080" rIns="20160" bIns="46080"/>
          <a:lstStyle/>
          <a:p>
            <a:pPr eaLnBrk="0" hangingPunct="0">
              <a:lnSpc>
                <a:spcPct val="70000"/>
              </a:lnSpc>
              <a:spcBef>
                <a:spcPts val="800"/>
              </a:spcBef>
              <a:buClr>
                <a:srgbClr val="FFFFFF"/>
              </a:buClr>
              <a:buSzPct val="100000"/>
              <a:buFont typeface="Monotype Sorts" pitchFamily="2" charset="2"/>
              <a:buNone/>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3200">
                <a:latin typeface="Showcard Gothic" pitchFamily="82" charset="0"/>
              </a:rPr>
              <a:t> </a:t>
            </a:r>
            <a:r>
              <a:rPr lang="en-GB" sz="3200">
                <a:solidFill>
                  <a:srgbClr val="C00000"/>
                </a:solidFill>
                <a:latin typeface="Showcard Gothic" pitchFamily="82" charset="0"/>
              </a:rPr>
              <a:t>a.</a:t>
            </a:r>
            <a:r>
              <a:rPr lang="en-GB" sz="3200">
                <a:latin typeface="Tahoma" pitchFamily="34" charset="0"/>
              </a:rPr>
              <a:t>	</a:t>
            </a:r>
            <a:r>
              <a:rPr lang="en-GB" sz="2800">
                <a:latin typeface="Tahoma" pitchFamily="34" charset="0"/>
              </a:rPr>
              <a:t>Artículo 26 Constitución Política</a:t>
            </a:r>
          </a:p>
          <a:p>
            <a:pPr marL="771525" lvl="1" eaLnBrk="0" hangingPunct="0">
              <a:lnSpc>
                <a:spcPct val="70000"/>
              </a:lnSpc>
              <a:spcBef>
                <a:spcPts val="800"/>
              </a:spcBef>
              <a:buClr>
                <a:srgbClr val="FFFFFF"/>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2800">
                <a:latin typeface="Tahoma" pitchFamily="34" charset="0"/>
              </a:rPr>
              <a:t> 	</a:t>
            </a:r>
            <a:r>
              <a:rPr lang="en-GB">
                <a:latin typeface="Tahoma" pitchFamily="34" charset="0"/>
              </a:rPr>
              <a:t>Riesgo Social</a:t>
            </a:r>
          </a:p>
          <a:p>
            <a:pPr marL="771525" lvl="1" eaLnBrk="0" hangingPunct="0">
              <a:lnSpc>
                <a:spcPct val="70000"/>
              </a:lnSpc>
              <a:spcBef>
                <a:spcPts val="800"/>
              </a:spcBef>
              <a:buClr>
                <a:srgbClr val="FFFFFF"/>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endParaRPr lang="en-GB" sz="2800">
              <a:latin typeface="Tahoma" pitchFamily="34" charset="0"/>
            </a:endParaRPr>
          </a:p>
          <a:p>
            <a:pPr eaLnBrk="0" hangingPunct="0">
              <a:lnSpc>
                <a:spcPct val="70000"/>
              </a:lnSpc>
              <a:spcBef>
                <a:spcPts val="763"/>
              </a:spcBef>
              <a:buClr>
                <a:srgbClr val="FFFFFF"/>
              </a:buClr>
              <a:buSzPct val="100000"/>
              <a:buFont typeface="Monotype Sorts" pitchFamily="2" charset="2"/>
              <a:buNone/>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3200">
                <a:latin typeface="Showcard Gothic" pitchFamily="82" charset="0"/>
              </a:rPr>
              <a:t> </a:t>
            </a:r>
            <a:r>
              <a:rPr lang="en-GB" sz="3200">
                <a:solidFill>
                  <a:srgbClr val="C00000"/>
                </a:solidFill>
                <a:latin typeface="Showcard Gothic" pitchFamily="82" charset="0"/>
              </a:rPr>
              <a:t>b.</a:t>
            </a:r>
            <a:r>
              <a:rPr lang="en-GB" sz="2800">
                <a:solidFill>
                  <a:srgbClr val="C00000"/>
                </a:solidFill>
                <a:latin typeface="Tahoma" pitchFamily="34" charset="0"/>
              </a:rPr>
              <a:t>	</a:t>
            </a:r>
            <a:r>
              <a:rPr lang="en-GB" sz="2800">
                <a:latin typeface="Tahoma" pitchFamily="34" charset="0"/>
              </a:rPr>
              <a:t>Ley 20 de 1984 – Ley 842 de 2003</a:t>
            </a:r>
          </a:p>
          <a:p>
            <a:pPr marL="771525" lvl="1" eaLnBrk="0" hangingPunct="0">
              <a:lnSpc>
                <a:spcPct val="70000"/>
              </a:lnSpc>
              <a:spcBef>
                <a:spcPts val="800"/>
              </a:spcBef>
              <a:buClr>
                <a:srgbClr val="006600"/>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2800">
                <a:latin typeface="Tahoma" pitchFamily="34" charset="0"/>
              </a:rPr>
              <a:t> 	</a:t>
            </a:r>
            <a:r>
              <a:rPr lang="en-GB">
                <a:latin typeface="Tahoma" pitchFamily="34" charset="0"/>
              </a:rPr>
              <a:t>Título Profesional</a:t>
            </a:r>
          </a:p>
          <a:p>
            <a:pPr marL="771525" lvl="1" eaLnBrk="0" hangingPunct="0">
              <a:lnSpc>
                <a:spcPct val="70000"/>
              </a:lnSpc>
              <a:spcBef>
                <a:spcPts val="800"/>
              </a:spcBef>
              <a:buClr>
                <a:srgbClr val="006600"/>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 	Matrícula Profesional: Veracidad del título</a:t>
            </a:r>
          </a:p>
          <a:p>
            <a:pPr eaLnBrk="0" hangingPunct="0">
              <a:lnSpc>
                <a:spcPct val="70000"/>
              </a:lnSpc>
              <a:spcBef>
                <a:spcPts val="763"/>
              </a:spcBef>
              <a:tabLst>
                <a:tab pos="771525" algn="l"/>
                <a:tab pos="1439863" algn="l"/>
                <a:tab pos="2160588" algn="l"/>
                <a:tab pos="2879725" algn="l"/>
                <a:tab pos="3600450" algn="l"/>
                <a:tab pos="4319588" algn="l"/>
                <a:tab pos="5040313" algn="l"/>
                <a:tab pos="5759450" algn="l"/>
                <a:tab pos="6480175" algn="l"/>
                <a:tab pos="7199313" algn="l"/>
                <a:tab pos="7239000" algn="l"/>
              </a:tabLst>
            </a:pPr>
            <a:endParaRPr lang="en-GB" sz="2800">
              <a:latin typeface="Tahoma" pitchFamily="34" charset="0"/>
            </a:endParaRPr>
          </a:p>
          <a:p>
            <a:pPr eaLnBrk="0" hangingPunct="0">
              <a:lnSpc>
                <a:spcPct val="70000"/>
              </a:lnSpc>
              <a:spcBef>
                <a:spcPts val="763"/>
              </a:spcBef>
              <a:buClr>
                <a:srgbClr val="FFFFFF"/>
              </a:buClr>
              <a:buSzPct val="100000"/>
              <a:buFont typeface="Monotype Sorts" pitchFamily="2" charset="2"/>
              <a:buNone/>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3200">
                <a:solidFill>
                  <a:srgbClr val="C00000"/>
                </a:solidFill>
                <a:latin typeface="Showcard Gothic" pitchFamily="82" charset="0"/>
              </a:rPr>
              <a:t> c.</a:t>
            </a:r>
            <a:r>
              <a:rPr lang="en-GB" sz="2800">
                <a:latin typeface="Tahoma" pitchFamily="34" charset="0"/>
              </a:rPr>
              <a:t>	Ingenieros Extranjeros</a:t>
            </a:r>
          </a:p>
          <a:p>
            <a:pPr marL="771525" lvl="1" eaLnBrk="0" hangingPunct="0">
              <a:lnSpc>
                <a:spcPct val="70000"/>
              </a:lnSpc>
              <a:spcBef>
                <a:spcPts val="800"/>
              </a:spcBef>
              <a:buClr>
                <a:srgbClr val="006600"/>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sz="2800">
                <a:latin typeface="Tahoma" pitchFamily="34" charset="0"/>
              </a:rPr>
              <a:t> 	</a:t>
            </a:r>
            <a:r>
              <a:rPr lang="en-GB">
                <a:latin typeface="Tahoma" pitchFamily="34" charset="0"/>
              </a:rPr>
              <a:t>Licencia Especial (20%)</a:t>
            </a:r>
          </a:p>
          <a:p>
            <a:pPr marL="771525" lvl="1" eaLnBrk="0" hangingPunct="0">
              <a:lnSpc>
                <a:spcPct val="70000"/>
              </a:lnSpc>
              <a:spcBef>
                <a:spcPts val="800"/>
              </a:spcBef>
              <a:buClr>
                <a:srgbClr val="006600"/>
              </a:buClr>
              <a:buSzPct val="100000"/>
              <a:buFont typeface="Wingdings" pitchFamily="2" charset="2"/>
              <a:buChar char="§"/>
              <a:tabLst>
                <a:tab pos="771525" algn="l"/>
                <a:tab pos="1439863"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 	Matrícula Profesional</a:t>
            </a:r>
          </a:p>
          <a:p>
            <a:pPr eaLnBrk="0" hangingPunct="0">
              <a:lnSpc>
                <a:spcPct val="75000"/>
              </a:lnSpc>
              <a:spcBef>
                <a:spcPts val="663"/>
              </a:spcBef>
              <a:tabLst>
                <a:tab pos="771525" algn="l"/>
                <a:tab pos="1439863" algn="l"/>
                <a:tab pos="2160588" algn="l"/>
                <a:tab pos="2879725" algn="l"/>
                <a:tab pos="3600450" algn="l"/>
                <a:tab pos="4319588" algn="l"/>
                <a:tab pos="5040313" algn="l"/>
                <a:tab pos="5759450" algn="l"/>
                <a:tab pos="6480175" algn="l"/>
                <a:tab pos="7199313" algn="l"/>
                <a:tab pos="7239000" algn="l"/>
              </a:tabLst>
            </a:pPr>
            <a:endParaRPr lang="en-GB" sz="2800">
              <a:latin typeface="Tahoma" pitchFamily="34" charset="0"/>
            </a:endParaRPr>
          </a:p>
        </p:txBody>
      </p:sp>
      <p:sp>
        <p:nvSpPr>
          <p:cNvPr id="107534" name="Rectangle 14"/>
          <p:cNvSpPr>
            <a:spLocks noChangeArrowheads="1"/>
          </p:cNvSpPr>
          <p:nvPr/>
        </p:nvSpPr>
        <p:spPr bwMode="auto">
          <a:xfrm>
            <a:off x="544513" y="231775"/>
            <a:ext cx="8026400" cy="1838324"/>
          </a:xfrm>
          <a:prstGeom prst="rect">
            <a:avLst/>
          </a:prstGeom>
          <a:noFill/>
          <a:ln w="9525">
            <a:noFill/>
            <a:miter lim="800000"/>
            <a:headEnd/>
            <a:tailEnd/>
          </a:ln>
          <a:effectLst/>
        </p:spPr>
        <p:txBody>
          <a:bodyPr>
            <a:spAutoFit/>
          </a:bodyPr>
          <a:lstStyle/>
          <a:p>
            <a:pPr marL="609600" indent="-609600" algn="ctr" eaLnBrk="0" hangingPunct="0">
              <a:lnSpc>
                <a:spcPct val="120000"/>
              </a:lnSpc>
              <a:spcBef>
                <a:spcPts val="800"/>
              </a:spcBef>
              <a:buClr>
                <a:srgbClr val="FFFFFF"/>
              </a:buClr>
              <a:buSzPct val="100000"/>
              <a:buFont typeface="Monotype Sorts" pitchFamily="2" charset="2"/>
              <a:buNone/>
              <a:defRPr/>
            </a:pPr>
            <a:r>
              <a:rPr lang="en-GB" sz="2800" b="1" dirty="0">
                <a:solidFill>
                  <a:schemeClr val="folHlink"/>
                </a:solidFill>
                <a:effectLst>
                  <a:outerShdw blurRad="38100" dist="38100" dir="2700000" algn="tl">
                    <a:srgbClr val="C0C0C0"/>
                  </a:outerShdw>
                </a:effectLst>
                <a:latin typeface="Tahoma" pitchFamily="34" charset="0"/>
                <a:cs typeface="+mn-cs"/>
              </a:rPr>
              <a:t>	</a:t>
            </a:r>
            <a:r>
              <a:rPr lang="en-GB" sz="32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Requisitos</a:t>
            </a:r>
            <a:r>
              <a:rPr lang="en-GB"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 para el </a:t>
            </a:r>
            <a:r>
              <a:rPr lang="en-GB" sz="32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ejercicio</a:t>
            </a:r>
            <a:r>
              <a:rPr lang="en-GB"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 de la    Ingeniería de Petróleos en Colombia</a:t>
            </a:r>
          </a:p>
          <a:p>
            <a:pPr marL="609600" indent="-609600" eaLnBrk="0" hangingPunct="0">
              <a:lnSpc>
                <a:spcPct val="120000"/>
              </a:lnSpc>
              <a:spcBef>
                <a:spcPts val="800"/>
              </a:spcBef>
              <a:buClr>
                <a:srgbClr val="FFFFFF"/>
              </a:buClr>
              <a:buSzPct val="100000"/>
              <a:buFont typeface="Monotype Sorts" pitchFamily="2" charset="2"/>
              <a:buChar char="+"/>
              <a:defRPr/>
            </a:pPr>
            <a:endParaRPr lang="en-GB" sz="2800" b="1" dirty="0">
              <a:solidFill>
                <a:schemeClr val="folHlink"/>
              </a:solidFill>
              <a:effectLst>
                <a:outerShdw blurRad="38100" dist="38100" dir="2700000" algn="tl">
                  <a:srgbClr val="C0C0C0"/>
                </a:outerShdw>
              </a:effectLst>
              <a:latin typeface="Tahoma" pitchFamily="34" charset="0"/>
              <a:cs typeface="+mn-cs"/>
            </a:endParaRPr>
          </a:p>
        </p:txBody>
      </p:sp>
      <p:pic>
        <p:nvPicPr>
          <p:cNvPr id="5" name="4 Imagen" descr="Logo - CPIP.jpg"/>
          <p:cNvPicPr preferRelativeResize="0">
            <a:picLocks/>
          </p:cNvPicPr>
          <p:nvPr/>
        </p:nvPicPr>
        <p:blipFill>
          <a:blip r:embed="rId3"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7533"/>
                                        </p:tgtEl>
                                        <p:attrNameLst>
                                          <p:attrName>style.visibility</p:attrName>
                                        </p:attrNameLst>
                                      </p:cBhvr>
                                      <p:to>
                                        <p:strVal val="visible"/>
                                      </p:to>
                                    </p:set>
                                    <p:animEffect transition="in" filter="wipe(up)">
                                      <p:cBhvr>
                                        <p:cTn id="7" dur="500"/>
                                        <p:tgtEl>
                                          <p:spTgt spid="107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33"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538223" y="358835"/>
            <a:ext cx="8229600" cy="1139825"/>
          </a:xfrm>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Inhabilidades es Incompatibilidades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32771" name="Rectangle 3"/>
          <p:cNvSpPr>
            <a:spLocks noGrp="1" noChangeArrowheads="1"/>
          </p:cNvSpPr>
          <p:nvPr>
            <p:ph type="body" idx="4294967295"/>
          </p:nvPr>
        </p:nvSpPr>
        <p:spPr>
          <a:xfrm>
            <a:off x="457200" y="1600200"/>
            <a:ext cx="8461375" cy="4530725"/>
          </a:xfrm>
        </p:spPr>
        <p:txBody>
          <a:bodyPr/>
          <a:lstStyle/>
          <a:p>
            <a:pPr algn="just" eaLnBrk="1" hangingPunct="1"/>
            <a:r>
              <a:rPr lang="es-ES_tradnl" sz="2400" smtClean="0">
                <a:latin typeface="Tahoma" pitchFamily="34" charset="0"/>
              </a:rPr>
              <a:t>Los ingenieros no pueden trabajar simultáneamente para 2 empresas en actividades idénticas sin expreso consentimiento de las mismas</a:t>
            </a:r>
          </a:p>
          <a:p>
            <a:pPr algn="just" eaLnBrk="1" hangingPunct="1"/>
            <a:endParaRPr lang="es-ES_tradnl" sz="2400" smtClean="0">
              <a:latin typeface="Tahoma" pitchFamily="34" charset="0"/>
            </a:endParaRPr>
          </a:p>
          <a:p>
            <a:pPr algn="just" eaLnBrk="1" hangingPunct="1"/>
            <a:r>
              <a:rPr lang="es-ES_tradnl" sz="2400" smtClean="0">
                <a:latin typeface="Tahoma" pitchFamily="34" charset="0"/>
              </a:rPr>
              <a:t>Los ingenieros que hubieren intervenido en determinado asunto, luego no podrán asesorar a la parte contraria en la misma cuestión</a:t>
            </a:r>
          </a:p>
          <a:p>
            <a:pPr algn="just" eaLnBrk="1" hangingPunct="1"/>
            <a:endParaRPr lang="es-ES_tradnl" sz="2400" smtClean="0">
              <a:latin typeface="Tahoma" pitchFamily="34" charset="0"/>
            </a:endParaRPr>
          </a:p>
          <a:p>
            <a:pPr algn="just" eaLnBrk="1" hangingPunct="1"/>
            <a:r>
              <a:rPr lang="es-ES_tradnl" sz="2400" smtClean="0">
                <a:latin typeface="Tahoma" pitchFamily="34" charset="0"/>
              </a:rPr>
              <a:t>Los ingenieros no deben intervenir en cuestiones que comprendan las inhabilidades e incompatibilidades generales de ley</a:t>
            </a:r>
            <a:endParaRPr lang="es-ES" sz="2400" smtClean="0">
              <a:latin typeface="Tahoma" pitchFamily="34" charset="0"/>
            </a:endParaRP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lIns="92075" tIns="46038" rIns="92075" bIns="46038" anchor="ctr"/>
          <a:lstStyle/>
          <a:p>
            <a:pPr algn="ctr" eaLnBrk="1" hangingPunct="1"/>
            <a:r>
              <a:rPr lang="es-ES_tradnl" sz="3200" b="1" smtClean="0">
                <a:latin typeface="Tahoma" pitchFamily="34" charset="0"/>
              </a:rPr>
              <a:t>CODIGO DE ETICA</a:t>
            </a:r>
            <a:endParaRPr lang="es-ES" sz="3200" b="1" smtClean="0">
              <a:latin typeface="Tahoma" pitchFamily="34" charset="0"/>
            </a:endParaRPr>
          </a:p>
        </p:txBody>
      </p:sp>
      <p:sp>
        <p:nvSpPr>
          <p:cNvPr id="33795" name="Rectangle 3"/>
          <p:cNvSpPr>
            <a:spLocks noGrp="1" noChangeArrowheads="1"/>
          </p:cNvSpPr>
          <p:nvPr>
            <p:ph type="body" idx="4294967295"/>
          </p:nvPr>
        </p:nvSpPr>
        <p:spPr/>
        <p:txBody>
          <a:bodyPr/>
          <a:lstStyle/>
          <a:p>
            <a:pPr eaLnBrk="1" hangingPunct="1">
              <a:buFont typeface="Wingdings" pitchFamily="2" charset="2"/>
              <a:buNone/>
            </a:pPr>
            <a:endParaRPr lang="es-ES_tradnl" smtClean="0"/>
          </a:p>
          <a:p>
            <a:pPr eaLnBrk="1" hangingPunct="1">
              <a:buFont typeface="Wingdings" pitchFamily="2" charset="2"/>
              <a:buNone/>
            </a:pPr>
            <a:endParaRPr lang="es-ES_tradnl" smtClean="0"/>
          </a:p>
        </p:txBody>
      </p:sp>
      <p:sp>
        <p:nvSpPr>
          <p:cNvPr id="4" name="3 Rectángulo"/>
          <p:cNvSpPr/>
          <p:nvPr/>
        </p:nvSpPr>
        <p:spPr>
          <a:xfrm>
            <a:off x="1321751" y="2226556"/>
            <a:ext cx="6500497" cy="1754326"/>
          </a:xfrm>
          <a:prstGeom prst="rect">
            <a:avLst/>
          </a:prstGeom>
          <a:noFill/>
        </p:spPr>
        <p:txBody>
          <a:bodyPr wrap="none">
            <a:spAutoFit/>
          </a:bodyPr>
          <a:lstStyle/>
          <a:p>
            <a:pPr algn="ctr">
              <a:defRPr/>
            </a:pPr>
            <a:r>
              <a:rPr lang="es-ES_tradnl"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ahoma" pitchFamily="34" charset="0"/>
              </a:rPr>
              <a:t>PROCEDIMIENTO </a:t>
            </a:r>
          </a:p>
          <a:p>
            <a:pPr algn="ctr">
              <a:defRPr/>
            </a:pPr>
            <a:r>
              <a:rPr lang="es-ES_tradnl"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ahoma" pitchFamily="34" charset="0"/>
              </a:rPr>
              <a:t>DISCIPLINARIO</a:t>
            </a:r>
            <a:endParaRPr lang="es-CO"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549796" y="300963"/>
            <a:ext cx="8229600" cy="1139825"/>
          </a:xfrm>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Principios Procesales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34819" name="Rectangle 3"/>
          <p:cNvSpPr>
            <a:spLocks noGrp="1" noChangeArrowheads="1"/>
          </p:cNvSpPr>
          <p:nvPr>
            <p:ph type="body" idx="4294967295"/>
          </p:nvPr>
        </p:nvSpPr>
        <p:spPr/>
        <p:txBody>
          <a:bodyPr/>
          <a:lstStyle/>
          <a:p>
            <a:pPr marL="609600" indent="-609600" algn="just" eaLnBrk="1" hangingPunct="1">
              <a:buFont typeface="Wingdings" pitchFamily="2" charset="2"/>
              <a:buNone/>
            </a:pPr>
            <a:r>
              <a:rPr lang="es-ES_tradnl" sz="2000" smtClean="0">
                <a:solidFill>
                  <a:srgbClr val="C00000"/>
                </a:solidFill>
                <a:latin typeface="Calibri" pitchFamily="34" charset="0"/>
              </a:rPr>
              <a:t>❶</a:t>
            </a:r>
            <a:r>
              <a:rPr lang="es-ES_tradnl" sz="2000" smtClean="0">
                <a:latin typeface="Calibri" pitchFamily="34" charset="0"/>
              </a:rPr>
              <a:t>  </a:t>
            </a:r>
            <a:r>
              <a:rPr lang="es-ES_tradnl" sz="2000" smtClean="0">
                <a:latin typeface="Tahoma" pitchFamily="34" charset="0"/>
              </a:rPr>
              <a:t>La dirección del proceso estará en cabeza del Presidente del Consejo </a:t>
            </a:r>
          </a:p>
          <a:p>
            <a:pPr marL="609600" indent="-609600" algn="just" eaLnBrk="1" hangingPunct="1">
              <a:buFont typeface="Wingdings" pitchFamily="2" charset="2"/>
              <a:buNone/>
            </a:pPr>
            <a:endParaRPr lang="es-ES_tradnl" sz="2000" smtClean="0">
              <a:latin typeface="Tahoma" pitchFamily="34" charset="0"/>
            </a:endParaRPr>
          </a:p>
          <a:p>
            <a:pPr marL="609600" indent="-609600" algn="just" eaLnBrk="1" hangingPunct="1">
              <a:buFont typeface="Wingdings" pitchFamily="2" charset="2"/>
              <a:buNone/>
            </a:pPr>
            <a:r>
              <a:rPr lang="es-ES_tradnl" sz="2000" smtClean="0">
                <a:solidFill>
                  <a:srgbClr val="C00000"/>
                </a:solidFill>
                <a:latin typeface="Calibri" pitchFamily="34" charset="0"/>
              </a:rPr>
              <a:t>❷</a:t>
            </a:r>
            <a:r>
              <a:rPr lang="es-ES_tradnl" sz="2000" smtClean="0">
                <a:latin typeface="Calibri" pitchFamily="34" charset="0"/>
              </a:rPr>
              <a:t>  </a:t>
            </a:r>
            <a:r>
              <a:rPr lang="es-ES_tradnl" sz="2000" smtClean="0">
                <a:latin typeface="Tahoma" pitchFamily="34" charset="0"/>
              </a:rPr>
              <a:t>La Secretaria del Consejo será la encargada de adelantar el proceso y practicar las pruebas</a:t>
            </a:r>
          </a:p>
          <a:p>
            <a:pPr marL="609600" indent="-609600" algn="just" eaLnBrk="1" hangingPunct="1">
              <a:buFont typeface="Wingdings" pitchFamily="2" charset="2"/>
              <a:buNone/>
            </a:pPr>
            <a:endParaRPr lang="es-ES_tradnl" sz="2000" smtClean="0">
              <a:latin typeface="Tahoma" pitchFamily="34" charset="0"/>
            </a:endParaRPr>
          </a:p>
          <a:p>
            <a:pPr marL="609600" indent="-609600" algn="just" eaLnBrk="1" hangingPunct="1">
              <a:buFont typeface="Wingdings" pitchFamily="2" charset="2"/>
              <a:buNone/>
            </a:pPr>
            <a:r>
              <a:rPr lang="es-ES_tradnl" sz="2000" smtClean="0">
                <a:solidFill>
                  <a:srgbClr val="C00000"/>
                </a:solidFill>
                <a:latin typeface="Calibri" pitchFamily="34" charset="0"/>
              </a:rPr>
              <a:t>❸</a:t>
            </a:r>
            <a:r>
              <a:rPr lang="es-ES_tradnl" sz="2000" smtClean="0">
                <a:latin typeface="Calibri" pitchFamily="34" charset="0"/>
              </a:rPr>
              <a:t>  </a:t>
            </a:r>
            <a:r>
              <a:rPr lang="es-ES_tradnl" sz="2000" smtClean="0">
                <a:latin typeface="Tahoma" pitchFamily="34" charset="0"/>
              </a:rPr>
              <a:t>Todo proceso debe iniciarse con una queja y la ratificación de la misma. El Consejo también puede iniciar el proceso de oficio</a:t>
            </a:r>
          </a:p>
          <a:p>
            <a:pPr marL="609600" indent="-609600" algn="just" eaLnBrk="1" hangingPunct="1">
              <a:buFont typeface="Wingdings" pitchFamily="2" charset="2"/>
              <a:buNone/>
            </a:pPr>
            <a:endParaRPr lang="es-ES_tradnl" sz="2000" smtClean="0">
              <a:latin typeface="Tahoma" pitchFamily="34" charset="0"/>
            </a:endParaRPr>
          </a:p>
          <a:p>
            <a:pPr marL="609600" indent="-609600" algn="just" eaLnBrk="1" hangingPunct="1">
              <a:buFont typeface="Wingdings" pitchFamily="2" charset="2"/>
              <a:buNone/>
            </a:pPr>
            <a:r>
              <a:rPr lang="es-ES_tradnl" sz="2000" smtClean="0">
                <a:solidFill>
                  <a:srgbClr val="C00000"/>
                </a:solidFill>
                <a:latin typeface="Calibri" pitchFamily="34" charset="0"/>
              </a:rPr>
              <a:t>❹</a:t>
            </a:r>
            <a:r>
              <a:rPr lang="es-ES_tradnl" sz="2000" smtClean="0">
                <a:latin typeface="Calibri" pitchFamily="34" charset="0"/>
              </a:rPr>
              <a:t>  </a:t>
            </a:r>
            <a:r>
              <a:rPr lang="es-ES_tradnl" sz="2000" smtClean="0">
                <a:latin typeface="Tahoma" pitchFamily="34" charset="0"/>
              </a:rPr>
              <a:t>Se inicia con una investigación preeliminar (hasta 60 días) para indagar si se cometió la falta, identificar al autor y si la misma es constitutiva de sanción</a:t>
            </a:r>
          </a:p>
          <a:p>
            <a:pPr marL="609600" indent="-609600" algn="just" eaLnBrk="1" hangingPunct="1">
              <a:buFont typeface="Wingdings" pitchFamily="2" charset="2"/>
              <a:buAutoNum type="arabicPeriod"/>
            </a:pPr>
            <a:endParaRPr lang="es-ES_tradnl" b="1" smtClean="0"/>
          </a:p>
          <a:p>
            <a:pPr marL="609600" indent="-609600" algn="just" eaLnBrk="1" hangingPunct="1">
              <a:buFont typeface="Wingdings" pitchFamily="2" charset="2"/>
              <a:buNone/>
            </a:pPr>
            <a:endParaRPr lang="es-ES" b="1"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491924" y="289387"/>
            <a:ext cx="8229600" cy="1139825"/>
          </a:xfrm>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Principios Procesales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35843" name="Rectangle 3"/>
          <p:cNvSpPr>
            <a:spLocks noGrp="1" noChangeArrowheads="1"/>
          </p:cNvSpPr>
          <p:nvPr>
            <p:ph type="body" idx="4294967295"/>
          </p:nvPr>
        </p:nvSpPr>
        <p:spPr/>
        <p:txBody>
          <a:bodyPr/>
          <a:lstStyle/>
          <a:p>
            <a:pPr marL="533400" indent="-533400" algn="just" eaLnBrk="1" hangingPunct="1">
              <a:buFont typeface="Wingdings" pitchFamily="2" charset="2"/>
              <a:buNone/>
            </a:pPr>
            <a:r>
              <a:rPr lang="es-ES_tradnl" sz="2000" smtClean="0">
                <a:solidFill>
                  <a:srgbClr val="C00000"/>
                </a:solidFill>
                <a:latin typeface="Tahoma" pitchFamily="34" charset="0"/>
              </a:rPr>
              <a:t>❺</a:t>
            </a:r>
            <a:r>
              <a:rPr lang="es-ES_tradnl" sz="2000" smtClean="0">
                <a:latin typeface="Calibri" pitchFamily="34" charset="0"/>
              </a:rPr>
              <a:t>  </a:t>
            </a:r>
            <a:r>
              <a:rPr lang="es-ES_tradnl" sz="2000" smtClean="0">
                <a:latin typeface="Tahoma" pitchFamily="34" charset="0"/>
              </a:rPr>
              <a:t>Finalizada la investigación preliminar, la Secretaría rendirá informe al Presidente del Consejo Seccional (10 días) para que este presente un informe al Consejo en pleno (15 días)</a:t>
            </a:r>
          </a:p>
          <a:p>
            <a:pPr marL="533400" indent="-533400" algn="just" eaLnBrk="1" hangingPunct="1">
              <a:buFont typeface="Wingdings" pitchFamily="2" charset="2"/>
              <a:buNone/>
            </a:pPr>
            <a:endParaRPr lang="es-ES_tradnl" sz="2000" smtClean="0">
              <a:latin typeface="Tahoma" pitchFamily="34" charset="0"/>
            </a:endParaRPr>
          </a:p>
          <a:p>
            <a:pPr marL="533400" indent="-533400" algn="just" eaLnBrk="1" hangingPunct="1">
              <a:buFont typeface="Wingdings" pitchFamily="2" charset="2"/>
              <a:buNone/>
            </a:pPr>
            <a:r>
              <a:rPr lang="es-ES_tradnl" sz="2000" smtClean="0">
                <a:solidFill>
                  <a:srgbClr val="C00000"/>
                </a:solidFill>
                <a:latin typeface="Calibri" pitchFamily="34" charset="0"/>
              </a:rPr>
              <a:t>❻</a:t>
            </a:r>
            <a:r>
              <a:rPr lang="es-ES_tradnl" sz="2000" smtClean="0">
                <a:latin typeface="Calibri" pitchFamily="34" charset="0"/>
              </a:rPr>
              <a:t> </a:t>
            </a:r>
            <a:r>
              <a:rPr lang="es-ES_tradnl" sz="2000" smtClean="0">
                <a:latin typeface="Tahoma" pitchFamily="34" charset="0"/>
              </a:rPr>
              <a:t>El Consejo en pleno decidirá si se inicia la investigación o se archiva.</a:t>
            </a:r>
          </a:p>
          <a:p>
            <a:pPr marL="533400" indent="-533400" algn="just" eaLnBrk="1" hangingPunct="1">
              <a:buFont typeface="Wingdings" pitchFamily="2" charset="2"/>
              <a:buNone/>
            </a:pPr>
            <a:endParaRPr lang="es-ES_tradnl" sz="2000" smtClean="0">
              <a:latin typeface="Tahoma" pitchFamily="34" charset="0"/>
            </a:endParaRPr>
          </a:p>
          <a:p>
            <a:pPr marL="533400" indent="-533400" algn="just" eaLnBrk="1" hangingPunct="1">
              <a:buFont typeface="Wingdings" pitchFamily="2" charset="2"/>
              <a:buNone/>
            </a:pPr>
            <a:r>
              <a:rPr lang="es-ES_tradnl" sz="2000" smtClean="0">
                <a:solidFill>
                  <a:srgbClr val="C00000"/>
                </a:solidFill>
                <a:latin typeface="Calibri" pitchFamily="34" charset="0"/>
              </a:rPr>
              <a:t>❼</a:t>
            </a:r>
            <a:r>
              <a:rPr lang="es-ES_tradnl" sz="2000" smtClean="0">
                <a:latin typeface="Calibri" pitchFamily="34" charset="0"/>
              </a:rPr>
              <a:t>  </a:t>
            </a:r>
            <a:r>
              <a:rPr lang="es-ES_tradnl" sz="2000" smtClean="0">
                <a:latin typeface="Tahoma" pitchFamily="34" charset="0"/>
              </a:rPr>
              <a:t>Decretada la apertura de investigación se debe notificar el pliego de cargos al implicado, quien dispone de 10 días para presentar descargos, solicitar y aportar pruebas</a:t>
            </a:r>
          </a:p>
          <a:p>
            <a:pPr marL="533400" indent="-533400" algn="just" eaLnBrk="1" hangingPunct="1">
              <a:buFont typeface="Wingdings" pitchFamily="2" charset="2"/>
              <a:buNone/>
            </a:pPr>
            <a:endParaRPr lang="es-ES_tradnl" sz="2000" smtClean="0">
              <a:latin typeface="Tahoma" pitchFamily="34" charset="0"/>
            </a:endParaRPr>
          </a:p>
          <a:p>
            <a:pPr marL="533400" indent="-533400" algn="just" eaLnBrk="1" hangingPunct="1">
              <a:buFont typeface="Wingdings" pitchFamily="2" charset="2"/>
              <a:buNone/>
            </a:pPr>
            <a:r>
              <a:rPr lang="es-ES_tradnl" sz="2000" smtClean="0">
                <a:solidFill>
                  <a:srgbClr val="C00000"/>
                </a:solidFill>
                <a:latin typeface="Calibri" pitchFamily="34" charset="0"/>
              </a:rPr>
              <a:t>❽</a:t>
            </a:r>
            <a:r>
              <a:rPr lang="es-ES_tradnl" sz="2000" smtClean="0">
                <a:latin typeface="Calibri" pitchFamily="34" charset="0"/>
              </a:rPr>
              <a:t>  </a:t>
            </a:r>
            <a:r>
              <a:rPr lang="es-ES_tradnl" sz="2000" smtClean="0">
                <a:latin typeface="Tahoma" pitchFamily="34" charset="0"/>
              </a:rPr>
              <a:t>Posteriormente se decretan pruebas por 60 días</a:t>
            </a: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85775" y="0"/>
            <a:ext cx="8229600" cy="1139825"/>
          </a:xfrm>
        </p:spPr>
        <p:txBody>
          <a:bodyPr/>
          <a:lstStyle/>
          <a:p>
            <a:pPr algn="ctr" eaLnBrk="1" hangingPunct="1">
              <a:defRPr/>
            </a:pP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Principios Procesales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36867" name="Rectangle 3"/>
          <p:cNvSpPr>
            <a:spLocks noGrp="1" noChangeArrowheads="1"/>
          </p:cNvSpPr>
          <p:nvPr>
            <p:ph type="body" idx="1"/>
          </p:nvPr>
        </p:nvSpPr>
        <p:spPr>
          <a:xfrm>
            <a:off x="457200" y="1600200"/>
            <a:ext cx="8418513" cy="4530725"/>
          </a:xfrm>
        </p:spPr>
        <p:txBody>
          <a:bodyPr/>
          <a:lstStyle/>
          <a:p>
            <a:pPr algn="just" eaLnBrk="1" hangingPunct="1">
              <a:lnSpc>
                <a:spcPct val="90000"/>
              </a:lnSpc>
              <a:buFont typeface="Wingdings" pitchFamily="2" charset="2"/>
              <a:buNone/>
            </a:pPr>
            <a:endParaRPr lang="es-ES_tradnl" sz="2000" smtClean="0">
              <a:latin typeface="Tahoma" pitchFamily="34" charset="0"/>
            </a:endParaRPr>
          </a:p>
          <a:p>
            <a:pPr algn="just" eaLnBrk="1" hangingPunct="1">
              <a:lnSpc>
                <a:spcPct val="90000"/>
              </a:lnSpc>
              <a:buFont typeface="Wingdings" pitchFamily="2" charset="2"/>
              <a:buNone/>
            </a:pPr>
            <a:r>
              <a:rPr lang="es-ES_tradnl" sz="2000" smtClean="0">
                <a:solidFill>
                  <a:srgbClr val="C00000"/>
                </a:solidFill>
                <a:latin typeface="Calibri" pitchFamily="34" charset="0"/>
              </a:rPr>
              <a:t>❾</a:t>
            </a:r>
            <a:r>
              <a:rPr lang="es-ES_tradnl" sz="2000" smtClean="0">
                <a:latin typeface="Calibri" pitchFamily="34" charset="0"/>
              </a:rPr>
              <a:t>  </a:t>
            </a:r>
            <a:r>
              <a:rPr lang="es-ES_tradnl" sz="2000" smtClean="0">
                <a:latin typeface="Tahoma" pitchFamily="34" charset="0"/>
              </a:rPr>
              <a:t>Vencido el periodo probatorio, el Presidente del Consejo elaborará un proyecto de decisión para el Consejo en pleno, el cual lo puede aceptar, aclarar, modificar o rechazar.</a:t>
            </a:r>
          </a:p>
          <a:p>
            <a:pPr algn="just" eaLnBrk="1" hangingPunct="1">
              <a:lnSpc>
                <a:spcPct val="90000"/>
              </a:lnSpc>
              <a:buFont typeface="Wingdings" pitchFamily="2" charset="2"/>
              <a:buNone/>
            </a:pPr>
            <a:endParaRPr lang="es-ES_tradnl" sz="2000" smtClean="0">
              <a:latin typeface="Tahoma" pitchFamily="34" charset="0"/>
            </a:endParaRPr>
          </a:p>
          <a:p>
            <a:pPr algn="just" eaLnBrk="1" hangingPunct="1">
              <a:lnSpc>
                <a:spcPct val="90000"/>
              </a:lnSpc>
              <a:buFont typeface="Wingdings" pitchFamily="2" charset="2"/>
              <a:buNone/>
            </a:pPr>
            <a:r>
              <a:rPr lang="es-ES_tradnl" sz="2000" smtClean="0">
                <a:solidFill>
                  <a:srgbClr val="C00000"/>
                </a:solidFill>
                <a:latin typeface="Calibri" pitchFamily="34" charset="0"/>
              </a:rPr>
              <a:t>❿</a:t>
            </a:r>
            <a:r>
              <a:rPr lang="es-ES_tradnl" sz="2000" smtClean="0">
                <a:latin typeface="Calibri" pitchFamily="34" charset="0"/>
              </a:rPr>
              <a:t>  </a:t>
            </a:r>
            <a:r>
              <a:rPr lang="es-ES_tradnl" sz="2000" smtClean="0">
                <a:latin typeface="Tahoma" pitchFamily="34" charset="0"/>
              </a:rPr>
              <a:t>Posteriormente se adoptara la decisión final mediante resolución motivada.</a:t>
            </a:r>
          </a:p>
          <a:p>
            <a:pPr algn="just" eaLnBrk="1" hangingPunct="1">
              <a:lnSpc>
                <a:spcPct val="90000"/>
              </a:lnSpc>
              <a:buFont typeface="Wingdings" pitchFamily="2" charset="2"/>
              <a:buNone/>
            </a:pPr>
            <a:endParaRPr lang="es-ES_tradnl" sz="2000" smtClean="0">
              <a:latin typeface="Tahoma" pitchFamily="34" charset="0"/>
            </a:endParaRPr>
          </a:p>
          <a:p>
            <a:pPr algn="just" eaLnBrk="1" hangingPunct="1">
              <a:lnSpc>
                <a:spcPct val="90000"/>
              </a:lnSpc>
              <a:buFont typeface="Wingdings" pitchFamily="2" charset="2"/>
              <a:buNone/>
            </a:pPr>
            <a:r>
              <a:rPr lang="es-ES_tradnl" sz="2000" smtClean="0">
                <a:solidFill>
                  <a:srgbClr val="C00000"/>
                </a:solidFill>
                <a:latin typeface="Calibri" pitchFamily="34" charset="0"/>
              </a:rPr>
              <a:t>⓫</a:t>
            </a:r>
            <a:r>
              <a:rPr lang="es-ES_tradnl" sz="2000" smtClean="0">
                <a:latin typeface="Tahoma" pitchFamily="34" charset="0"/>
              </a:rPr>
              <a:t>   La acción disciplinaria caduca en 5 años.</a:t>
            </a:r>
          </a:p>
          <a:p>
            <a:pPr algn="just" eaLnBrk="1" hangingPunct="1">
              <a:lnSpc>
                <a:spcPct val="90000"/>
              </a:lnSpc>
              <a:buFont typeface="Wingdings" pitchFamily="2" charset="2"/>
              <a:buNone/>
            </a:pPr>
            <a:r>
              <a:rPr lang="es-ES_tradnl" sz="2000" smtClean="0">
                <a:latin typeface="Tahoma" pitchFamily="34" charset="0"/>
              </a:rPr>
              <a:t> </a:t>
            </a:r>
          </a:p>
          <a:p>
            <a:pPr algn="just" eaLnBrk="1" hangingPunct="1">
              <a:lnSpc>
                <a:spcPct val="90000"/>
              </a:lnSpc>
              <a:buFont typeface="Wingdings" pitchFamily="2" charset="2"/>
              <a:buNone/>
            </a:pPr>
            <a:r>
              <a:rPr lang="es-ES_tradnl" sz="2000" smtClean="0">
                <a:solidFill>
                  <a:srgbClr val="C00000"/>
                </a:solidFill>
                <a:latin typeface="Calibri" pitchFamily="34" charset="0"/>
              </a:rPr>
              <a:t>⓬</a:t>
            </a:r>
            <a:r>
              <a:rPr lang="es-ES_tradnl" sz="2000" smtClean="0">
                <a:latin typeface="Calibri" pitchFamily="34" charset="0"/>
              </a:rPr>
              <a:t>  </a:t>
            </a:r>
            <a:r>
              <a:rPr lang="es-ES_tradnl" sz="2000" smtClean="0">
                <a:latin typeface="Tahoma" pitchFamily="34" charset="0"/>
              </a:rPr>
              <a:t>El proceso debe adelantarse observando los principios y normas constitucionales, los consagrados en esta Ley y en el C.C.Adtvo.</a:t>
            </a:r>
            <a:endParaRPr lang="es-ES" sz="2000" smtClean="0">
              <a:latin typeface="Tahoma" pitchFamily="34" charset="0"/>
            </a:endParaRPr>
          </a:p>
          <a:p>
            <a:pPr eaLnBrk="1" hangingPunct="1">
              <a:lnSpc>
                <a:spcPct val="90000"/>
              </a:lnSpc>
            </a:pPr>
            <a:endParaRPr lang="es-ES" sz="2400" smtClean="0"/>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Sanciones </a:t>
            </a:r>
            <a:r>
              <a:rPr lang="es-ES_tradnl" sz="3600" b="1" kern="120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Eticas</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37891" name="Rectangle 3"/>
          <p:cNvSpPr>
            <a:spLocks noGrp="1" noChangeArrowheads="1"/>
          </p:cNvSpPr>
          <p:nvPr>
            <p:ph type="body" idx="4294967295"/>
          </p:nvPr>
        </p:nvSpPr>
        <p:spPr>
          <a:xfrm>
            <a:off x="457200" y="1600200"/>
            <a:ext cx="7910513" cy="4530725"/>
          </a:xfrm>
        </p:spPr>
        <p:txBody>
          <a:bodyPr/>
          <a:lstStyle/>
          <a:p>
            <a:pPr marL="609600" indent="-609600" eaLnBrk="1" hangingPunct="1">
              <a:buFont typeface="Wingdings" pitchFamily="2" charset="2"/>
              <a:buNone/>
            </a:pPr>
            <a:r>
              <a:rPr lang="es-ES_tradnl" sz="2400" smtClean="0">
                <a:solidFill>
                  <a:srgbClr val="C00000"/>
                </a:solidFill>
                <a:latin typeface="Calibri" pitchFamily="34" charset="0"/>
              </a:rPr>
              <a:t>❶</a:t>
            </a:r>
            <a:r>
              <a:rPr lang="es-ES_tradnl" sz="2400" smtClean="0">
                <a:latin typeface="Calibri" pitchFamily="34" charset="0"/>
              </a:rPr>
              <a:t>  </a:t>
            </a:r>
            <a:r>
              <a:rPr lang="es-ES_tradnl" sz="2400" smtClean="0">
                <a:latin typeface="Tahoma" pitchFamily="34" charset="0"/>
              </a:rPr>
              <a:t>Amonestación Escrita: </a:t>
            </a:r>
            <a:r>
              <a:rPr lang="es-ES_tradnl" sz="2400" b="1" smtClean="0">
                <a:solidFill>
                  <a:srgbClr val="006600"/>
                </a:solidFill>
                <a:latin typeface="Tahoma" pitchFamily="34" charset="0"/>
              </a:rPr>
              <a:t>Falta Leve</a:t>
            </a:r>
          </a:p>
          <a:p>
            <a:pPr marL="609600" indent="-609600" eaLnBrk="1" hangingPunct="1">
              <a:buFont typeface="Wingdings" pitchFamily="2" charset="2"/>
              <a:buAutoNum type="arabicPeriod"/>
            </a:pPr>
            <a:endParaRPr lang="es-ES_tradnl" sz="2400" smtClean="0">
              <a:latin typeface="Tahoma" pitchFamily="34" charset="0"/>
            </a:endParaRPr>
          </a:p>
          <a:p>
            <a:pPr marL="609600" indent="-609600" eaLnBrk="1" hangingPunct="1">
              <a:buFont typeface="Wingdings" pitchFamily="2" charset="2"/>
              <a:buNone/>
            </a:pPr>
            <a:endParaRPr lang="es-ES_tradnl" sz="2400" smtClean="0">
              <a:latin typeface="Tahoma" pitchFamily="34" charset="0"/>
            </a:endParaRPr>
          </a:p>
          <a:p>
            <a:pPr marL="609600" indent="-609600" algn="just" eaLnBrk="1" hangingPunct="1">
              <a:buFont typeface="Wingdings" pitchFamily="2" charset="2"/>
              <a:buNone/>
            </a:pPr>
            <a:r>
              <a:rPr lang="es-ES_tradnl" sz="2400" smtClean="0">
                <a:solidFill>
                  <a:srgbClr val="C00000"/>
                </a:solidFill>
                <a:latin typeface="Calibri" pitchFamily="34" charset="0"/>
              </a:rPr>
              <a:t>❷ </a:t>
            </a:r>
            <a:r>
              <a:rPr lang="es-ES_tradnl" sz="2400" smtClean="0">
                <a:latin typeface="Calibri" pitchFamily="34" charset="0"/>
              </a:rPr>
              <a:t> </a:t>
            </a:r>
            <a:r>
              <a:rPr lang="es-ES_tradnl" sz="2400" smtClean="0">
                <a:latin typeface="Tahoma" pitchFamily="34" charset="0"/>
              </a:rPr>
              <a:t>Suspensión en el ejercicio de la ingeniería hasta por 5 años: </a:t>
            </a:r>
            <a:r>
              <a:rPr lang="es-ES_tradnl" sz="2400" b="1" smtClean="0">
                <a:solidFill>
                  <a:srgbClr val="006600"/>
                </a:solidFill>
                <a:latin typeface="Tahoma" pitchFamily="34" charset="0"/>
              </a:rPr>
              <a:t>Falta Grave</a:t>
            </a:r>
          </a:p>
          <a:p>
            <a:pPr marL="609600" indent="-609600" eaLnBrk="1" hangingPunct="1">
              <a:buFont typeface="Wingdings" pitchFamily="2" charset="2"/>
              <a:buAutoNum type="arabicPeriod"/>
            </a:pPr>
            <a:endParaRPr lang="es-ES_tradnl" sz="2400" smtClean="0">
              <a:latin typeface="Tahoma" pitchFamily="34" charset="0"/>
            </a:endParaRPr>
          </a:p>
          <a:p>
            <a:pPr marL="609600" indent="-609600" eaLnBrk="1" hangingPunct="1">
              <a:buFont typeface="Wingdings" pitchFamily="2" charset="2"/>
              <a:buNone/>
            </a:pPr>
            <a:endParaRPr lang="es-ES_tradnl" sz="2400" smtClean="0">
              <a:latin typeface="Tahoma" pitchFamily="34" charset="0"/>
            </a:endParaRPr>
          </a:p>
          <a:p>
            <a:pPr marL="609600" indent="-609600" algn="just" eaLnBrk="1" hangingPunct="1">
              <a:buFont typeface="Wingdings" pitchFamily="2" charset="2"/>
              <a:buNone/>
            </a:pPr>
            <a:r>
              <a:rPr lang="es-ES_tradnl" sz="2400" smtClean="0">
                <a:solidFill>
                  <a:srgbClr val="C00000"/>
                </a:solidFill>
                <a:latin typeface="Calibri" pitchFamily="34" charset="0"/>
              </a:rPr>
              <a:t>❸</a:t>
            </a:r>
            <a:r>
              <a:rPr lang="es-ES_tradnl" sz="2400" smtClean="0">
                <a:latin typeface="Calibri" pitchFamily="34" charset="0"/>
              </a:rPr>
              <a:t> </a:t>
            </a:r>
            <a:r>
              <a:rPr lang="es-ES_tradnl" sz="2400" smtClean="0">
                <a:latin typeface="Tahoma" pitchFamily="34" charset="0"/>
              </a:rPr>
              <a:t>Cancelación de la Matrícula Profesional: </a:t>
            </a:r>
            <a:r>
              <a:rPr lang="es-ES_tradnl" sz="2400" b="1" smtClean="0">
                <a:solidFill>
                  <a:srgbClr val="006600"/>
                </a:solidFill>
                <a:latin typeface="Tahoma" pitchFamily="34" charset="0"/>
              </a:rPr>
              <a:t>Falta Gravísima</a:t>
            </a:r>
            <a:endParaRPr lang="es-ES" sz="2400" b="1" smtClean="0">
              <a:solidFill>
                <a:srgbClr val="006600"/>
              </a:solidFill>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0"/>
          <p:cNvSpPr>
            <a:spLocks noGrp="1" noChangeArrowheads="1"/>
          </p:cNvSpPr>
          <p:nvPr>
            <p:ph type="title" idx="4294967295"/>
          </p:nvPr>
        </p:nvSpPr>
        <p:spPr/>
        <p:txBody>
          <a:bodyPr lIns="92075" tIns="46038" rIns="92075" bIns="46038" anchor="ctr"/>
          <a:lstStyle/>
          <a:p>
            <a:pPr algn="ctr" eaLnBrk="1" hangingPunct="1">
              <a:defRPr/>
            </a:pP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Criterios para determinar </a:t>
            </a:r>
            <a:b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br>
            <a:r>
              <a:rPr lang="es-ES_tradnl"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la gravedad de la falta</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38915" name="Rectangle 2051"/>
          <p:cNvSpPr>
            <a:spLocks noGrp="1" noChangeArrowheads="1"/>
          </p:cNvSpPr>
          <p:nvPr>
            <p:ph type="body" idx="4294967295"/>
          </p:nvPr>
        </p:nvSpPr>
        <p:spPr>
          <a:xfrm>
            <a:off x="412750" y="1600200"/>
            <a:ext cx="8274050" cy="4979988"/>
          </a:xfrm>
        </p:spPr>
        <p:txBody>
          <a:bodyPr/>
          <a:lstStyle/>
          <a:p>
            <a:pPr algn="just" eaLnBrk="1" hangingPunct="1">
              <a:lnSpc>
                <a:spcPct val="140000"/>
              </a:lnSpc>
              <a:buFont typeface="Wingdings" pitchFamily="2" charset="2"/>
              <a:buBlip>
                <a:blip r:embed="rId2"/>
              </a:buBlip>
            </a:pPr>
            <a:r>
              <a:rPr lang="es-ES_tradnl" sz="2000" smtClean="0">
                <a:latin typeface="Tahoma" pitchFamily="34" charset="0"/>
              </a:rPr>
              <a:t>El grado de culpabilidad</a:t>
            </a:r>
          </a:p>
          <a:p>
            <a:pPr algn="just" eaLnBrk="1" hangingPunct="1">
              <a:lnSpc>
                <a:spcPct val="140000"/>
              </a:lnSpc>
              <a:buFont typeface="Wingdings" pitchFamily="2" charset="2"/>
              <a:buBlip>
                <a:blip r:embed="rId2"/>
              </a:buBlip>
            </a:pPr>
            <a:r>
              <a:rPr lang="es-ES_tradnl" sz="2000" smtClean="0">
                <a:latin typeface="Tahoma" pitchFamily="34" charset="0"/>
              </a:rPr>
              <a:t>El grado de perturbación a la sociedad</a:t>
            </a:r>
          </a:p>
          <a:p>
            <a:pPr algn="just" eaLnBrk="1" hangingPunct="1">
              <a:lnSpc>
                <a:spcPct val="140000"/>
              </a:lnSpc>
              <a:buFont typeface="Wingdings" pitchFamily="2" charset="2"/>
              <a:buBlip>
                <a:blip r:embed="rId2"/>
              </a:buBlip>
            </a:pPr>
            <a:r>
              <a:rPr lang="es-ES_tradnl" sz="2000" smtClean="0">
                <a:latin typeface="Tahoma" pitchFamily="34" charset="0"/>
              </a:rPr>
              <a:t>La falta de consideración con el afectado</a:t>
            </a:r>
          </a:p>
          <a:p>
            <a:pPr algn="just" eaLnBrk="1" hangingPunct="1">
              <a:lnSpc>
                <a:spcPct val="140000"/>
              </a:lnSpc>
              <a:buFont typeface="Wingdings" pitchFamily="2" charset="2"/>
              <a:buBlip>
                <a:blip r:embed="rId2"/>
              </a:buBlip>
            </a:pPr>
            <a:r>
              <a:rPr lang="es-ES_tradnl" sz="2000" smtClean="0">
                <a:latin typeface="Tahoma" pitchFamily="34" charset="0"/>
              </a:rPr>
              <a:t>La reiteración de la conducta</a:t>
            </a:r>
          </a:p>
          <a:p>
            <a:pPr algn="just" eaLnBrk="1" hangingPunct="1">
              <a:lnSpc>
                <a:spcPct val="140000"/>
              </a:lnSpc>
              <a:buFont typeface="Wingdings" pitchFamily="2" charset="2"/>
              <a:buBlip>
                <a:blip r:embed="rId2"/>
              </a:buBlip>
            </a:pPr>
            <a:r>
              <a:rPr lang="es-ES_tradnl" sz="2000" smtClean="0">
                <a:latin typeface="Tahoma" pitchFamily="34" charset="0"/>
              </a:rPr>
              <a:t>La jerarquía y mando del sancionado</a:t>
            </a:r>
          </a:p>
          <a:p>
            <a:pPr algn="just" eaLnBrk="1" hangingPunct="1">
              <a:lnSpc>
                <a:spcPct val="140000"/>
              </a:lnSpc>
              <a:buFont typeface="Wingdings" pitchFamily="2" charset="2"/>
              <a:buBlip>
                <a:blip r:embed="rId2"/>
              </a:buBlip>
            </a:pPr>
            <a:r>
              <a:rPr lang="es-ES_tradnl" sz="2000" smtClean="0">
                <a:latin typeface="Tahoma" pitchFamily="34" charset="0"/>
              </a:rPr>
              <a:t>La naturaleza de la falta y sus efectos</a:t>
            </a:r>
          </a:p>
          <a:p>
            <a:pPr algn="just" eaLnBrk="1" hangingPunct="1">
              <a:lnSpc>
                <a:spcPct val="140000"/>
              </a:lnSpc>
              <a:buFont typeface="Wingdings" pitchFamily="2" charset="2"/>
              <a:buBlip>
                <a:blip r:embed="rId2"/>
              </a:buBlip>
            </a:pPr>
            <a:r>
              <a:rPr lang="es-ES_tradnl" sz="2000" smtClean="0">
                <a:latin typeface="Tahoma" pitchFamily="34" charset="0"/>
              </a:rPr>
              <a:t>Los motivos determinantes</a:t>
            </a:r>
          </a:p>
          <a:p>
            <a:pPr algn="just" eaLnBrk="1" hangingPunct="1">
              <a:lnSpc>
                <a:spcPct val="140000"/>
              </a:lnSpc>
              <a:buFont typeface="Wingdings" pitchFamily="2" charset="2"/>
              <a:buBlip>
                <a:blip r:embed="rId2"/>
              </a:buBlip>
            </a:pPr>
            <a:r>
              <a:rPr lang="es-ES_tradnl" sz="2000" smtClean="0">
                <a:latin typeface="Tahoma" pitchFamily="34" charset="0"/>
              </a:rPr>
              <a:t>El haber sido conducido a cometer la falta</a:t>
            </a:r>
          </a:p>
          <a:p>
            <a:pPr algn="just" eaLnBrk="1" hangingPunct="1">
              <a:lnSpc>
                <a:spcPct val="140000"/>
              </a:lnSpc>
              <a:buFont typeface="Wingdings" pitchFamily="2" charset="2"/>
              <a:buBlip>
                <a:blip r:embed="rId2"/>
              </a:buBlip>
            </a:pPr>
            <a:r>
              <a:rPr lang="es-ES_tradnl" sz="2000" smtClean="0">
                <a:latin typeface="Tahoma" pitchFamily="34" charset="0"/>
              </a:rPr>
              <a:t>El confesar y reparar la falta</a:t>
            </a:r>
          </a:p>
          <a:p>
            <a:pPr algn="just" eaLnBrk="1" hangingPunct="1">
              <a:lnSpc>
                <a:spcPct val="140000"/>
              </a:lnSpc>
              <a:buFont typeface="Wingdings" pitchFamily="2" charset="2"/>
              <a:buBlip>
                <a:blip r:embed="rId2"/>
              </a:buBlip>
            </a:pPr>
            <a:r>
              <a:rPr lang="es-ES_tradnl" sz="2000" smtClean="0">
                <a:latin typeface="Tahoma" pitchFamily="34" charset="0"/>
              </a:rPr>
              <a:t>Resarcir el daño causado</a:t>
            </a:r>
            <a:endParaRPr lang="es-ES" sz="2000" smtClean="0">
              <a:latin typeface="Tahoma" pitchFamily="34" charset="0"/>
            </a:endParaRPr>
          </a:p>
        </p:txBody>
      </p:sp>
      <p:pic>
        <p:nvPicPr>
          <p:cNvPr id="4" name="4 Imagen" descr="logo Acipet_Final.JPG"/>
          <p:cNvPicPr>
            <a:picLocks noChangeAspect="1"/>
          </p:cNvPicPr>
          <p:nvPr/>
        </p:nvPicPr>
        <p:blipFill>
          <a:blip r:embed="rId3"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lIns="92075" tIns="46038" rIns="92075" bIns="46038" anchor="ctr"/>
          <a:lstStyle/>
          <a:p>
            <a:pPr algn="ctr" eaLnBrk="1" hangingPunct="1">
              <a:defRPr/>
            </a:pPr>
            <a:r>
              <a:rPr lang="es-CO"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Elementos de la Falta Disciplinaria</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39939" name="Rectangle 3"/>
          <p:cNvSpPr>
            <a:spLocks noGrp="1" noChangeArrowheads="1"/>
          </p:cNvSpPr>
          <p:nvPr>
            <p:ph type="body" idx="4294967295"/>
          </p:nvPr>
        </p:nvSpPr>
        <p:spPr>
          <a:xfrm>
            <a:off x="457200" y="1600200"/>
            <a:ext cx="8229600" cy="4994275"/>
          </a:xfrm>
        </p:spPr>
        <p:txBody>
          <a:bodyPr/>
          <a:lstStyle/>
          <a:p>
            <a:pPr eaLnBrk="1" hangingPunct="1">
              <a:lnSpc>
                <a:spcPct val="90000"/>
              </a:lnSpc>
              <a:buFont typeface="Wingdings" pitchFamily="2" charset="2"/>
              <a:buBlip>
                <a:blip r:embed="rId2"/>
              </a:buBlip>
            </a:pPr>
            <a:r>
              <a:rPr lang="es-CO" sz="2000" smtClean="0">
                <a:latin typeface="Tahoma" pitchFamily="34" charset="0"/>
              </a:rPr>
              <a:t>La conducta debe haber sido cometida por un Ingeniero matriculado</a:t>
            </a:r>
          </a:p>
          <a:p>
            <a:pPr eaLnBrk="1" hangingPunct="1">
              <a:lnSpc>
                <a:spcPct val="90000"/>
              </a:lnSpc>
              <a:buFont typeface="Wingdings" pitchFamily="2" charset="2"/>
              <a:buBlip>
                <a:blip r:embed="rId2"/>
              </a:buBlip>
            </a:pPr>
            <a:endParaRPr lang="es-CO" sz="2000" smtClean="0">
              <a:latin typeface="Tahoma" pitchFamily="34" charset="0"/>
            </a:endParaRPr>
          </a:p>
          <a:p>
            <a:pPr eaLnBrk="1" hangingPunct="1">
              <a:lnSpc>
                <a:spcPct val="90000"/>
              </a:lnSpc>
              <a:buFont typeface="Wingdings" pitchFamily="2" charset="2"/>
              <a:buBlip>
                <a:blip r:embed="rId2"/>
              </a:buBlip>
            </a:pPr>
            <a:r>
              <a:rPr lang="es-CO" sz="2000" smtClean="0">
                <a:latin typeface="Tahoma" pitchFamily="34" charset="0"/>
              </a:rPr>
              <a:t>La conducta debe ser intencional o culposa</a:t>
            </a:r>
          </a:p>
          <a:p>
            <a:pPr eaLnBrk="1" hangingPunct="1">
              <a:lnSpc>
                <a:spcPct val="90000"/>
              </a:lnSpc>
              <a:buFont typeface="Wingdings" pitchFamily="2" charset="2"/>
              <a:buBlip>
                <a:blip r:embed="rId2"/>
              </a:buBlip>
            </a:pPr>
            <a:endParaRPr lang="es-CO" sz="2000" smtClean="0">
              <a:latin typeface="Tahoma" pitchFamily="34" charset="0"/>
            </a:endParaRPr>
          </a:p>
          <a:p>
            <a:pPr eaLnBrk="1" hangingPunct="1">
              <a:lnSpc>
                <a:spcPct val="90000"/>
              </a:lnSpc>
              <a:buFont typeface="Wingdings" pitchFamily="2" charset="2"/>
              <a:buBlip>
                <a:blip r:embed="rId2"/>
              </a:buBlip>
            </a:pPr>
            <a:r>
              <a:rPr lang="es-CO" sz="2000" smtClean="0">
                <a:latin typeface="Tahoma" pitchFamily="34" charset="0"/>
              </a:rPr>
              <a:t>El hecho debe haber sido cometido en ejercicio de la profesión o de actividades conexas</a:t>
            </a:r>
          </a:p>
          <a:p>
            <a:pPr eaLnBrk="1" hangingPunct="1">
              <a:lnSpc>
                <a:spcPct val="90000"/>
              </a:lnSpc>
              <a:buFont typeface="Wingdings" pitchFamily="2" charset="2"/>
              <a:buBlip>
                <a:blip r:embed="rId2"/>
              </a:buBlip>
            </a:pPr>
            <a:endParaRPr lang="es-CO" sz="2000" smtClean="0">
              <a:latin typeface="Tahoma" pitchFamily="34" charset="0"/>
            </a:endParaRPr>
          </a:p>
          <a:p>
            <a:pPr eaLnBrk="1" hangingPunct="1">
              <a:lnSpc>
                <a:spcPct val="90000"/>
              </a:lnSpc>
              <a:buFont typeface="Wingdings" pitchFamily="2" charset="2"/>
              <a:buBlip>
                <a:blip r:embed="rId2"/>
              </a:buBlip>
            </a:pPr>
            <a:r>
              <a:rPr lang="es-CO" sz="2000" smtClean="0">
                <a:latin typeface="Tahoma" pitchFamily="34" charset="0"/>
              </a:rPr>
              <a:t>La conducta debe ser violatoria de los deberes, prohibiciones, inhabilidades o incompatibilidades</a:t>
            </a:r>
          </a:p>
          <a:p>
            <a:pPr eaLnBrk="1" hangingPunct="1">
              <a:lnSpc>
                <a:spcPct val="90000"/>
              </a:lnSpc>
              <a:buFont typeface="Wingdings" pitchFamily="2" charset="2"/>
              <a:buBlip>
                <a:blip r:embed="rId2"/>
              </a:buBlip>
            </a:pPr>
            <a:endParaRPr lang="es-CO" sz="2000" smtClean="0">
              <a:latin typeface="Tahoma" pitchFamily="34" charset="0"/>
            </a:endParaRPr>
          </a:p>
          <a:p>
            <a:pPr eaLnBrk="1" hangingPunct="1">
              <a:lnSpc>
                <a:spcPct val="90000"/>
              </a:lnSpc>
              <a:buFont typeface="Wingdings" pitchFamily="2" charset="2"/>
              <a:buBlip>
                <a:blip r:embed="rId2"/>
              </a:buBlip>
            </a:pPr>
            <a:r>
              <a:rPr lang="es-CO" sz="2000" smtClean="0">
                <a:latin typeface="Tahoma" pitchFamily="34" charset="0"/>
              </a:rPr>
              <a:t>La conducta debe ser apreciable objetivamente y procesalmente comprobada</a:t>
            </a:r>
          </a:p>
          <a:p>
            <a:pPr eaLnBrk="1" hangingPunct="1">
              <a:lnSpc>
                <a:spcPct val="90000"/>
              </a:lnSpc>
              <a:buFont typeface="Wingdings" pitchFamily="2" charset="2"/>
              <a:buBlip>
                <a:blip r:embed="rId2"/>
              </a:buBlip>
            </a:pPr>
            <a:endParaRPr lang="es-CO" sz="2000" smtClean="0">
              <a:latin typeface="Tahoma" pitchFamily="34" charset="0"/>
            </a:endParaRPr>
          </a:p>
          <a:p>
            <a:pPr eaLnBrk="1" hangingPunct="1">
              <a:lnSpc>
                <a:spcPct val="90000"/>
              </a:lnSpc>
              <a:buFont typeface="Wingdings" pitchFamily="2" charset="2"/>
              <a:buBlip>
                <a:blip r:embed="rId2"/>
              </a:buBlip>
            </a:pPr>
            <a:r>
              <a:rPr lang="es-CO" sz="2000" smtClean="0">
                <a:latin typeface="Tahoma" pitchFamily="34" charset="0"/>
              </a:rPr>
              <a:t>La sanción debe ser la consecuencia lógica de un Debido Proceso (Art. 29 CP)</a:t>
            </a:r>
            <a:endParaRPr lang="es-ES" sz="2000" smtClean="0">
              <a:latin typeface="Tahoma" pitchFamily="34" charset="0"/>
            </a:endParaRPr>
          </a:p>
        </p:txBody>
      </p:sp>
      <p:pic>
        <p:nvPicPr>
          <p:cNvPr id="4" name="3 Imagen" descr="Logo - CPIP.jpg"/>
          <p:cNvPicPr preferRelativeResize="0">
            <a:picLocks/>
          </p:cNvPicPr>
          <p:nvPr/>
        </p:nvPicPr>
        <p:blipFill>
          <a:blip r:embed="rId3"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lIns="92075" tIns="46038" rIns="92075" bIns="46038" anchor="ctr"/>
          <a:lstStyle/>
          <a:p>
            <a:pPr algn="ctr" eaLnBrk="1" hangingPunct="1">
              <a:defRPr/>
            </a:pPr>
            <a:r>
              <a:rPr lang="es-CO"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El Proceso en Términos </a:t>
            </a:r>
            <a:endParaRPr lang="es-ES" sz="36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40963" name="Rectangle 3"/>
          <p:cNvSpPr>
            <a:spLocks noGrp="1" noChangeArrowheads="1"/>
          </p:cNvSpPr>
          <p:nvPr>
            <p:ph type="body" idx="4294967295"/>
          </p:nvPr>
        </p:nvSpPr>
        <p:spPr>
          <a:xfrm>
            <a:off x="457200" y="1600200"/>
            <a:ext cx="8229600" cy="4981575"/>
          </a:xfrm>
        </p:spPr>
        <p:txBody>
          <a:bodyPr/>
          <a:lstStyle/>
          <a:p>
            <a:pPr marL="609600" indent="-609600" eaLnBrk="1" hangingPunct="1">
              <a:lnSpc>
                <a:spcPct val="160000"/>
              </a:lnSpc>
              <a:buFont typeface="Wingdings" pitchFamily="2" charset="2"/>
              <a:buNone/>
            </a:pPr>
            <a:r>
              <a:rPr lang="es-CO" sz="2400" smtClean="0">
                <a:solidFill>
                  <a:srgbClr val="C00000"/>
                </a:solidFill>
                <a:latin typeface="Calibri" pitchFamily="34" charset="0"/>
              </a:rPr>
              <a:t>❶</a:t>
            </a:r>
            <a:r>
              <a:rPr lang="es-CO" sz="2400" smtClean="0">
                <a:latin typeface="Calibri" pitchFamily="34" charset="0"/>
              </a:rPr>
              <a:t>  </a:t>
            </a:r>
            <a:r>
              <a:rPr lang="es-CO" sz="2400" smtClean="0">
                <a:latin typeface="Tahoma" pitchFamily="34" charset="0"/>
              </a:rPr>
              <a:t>Iniciación del proceso mediante Queja o de Oficio</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❷</a:t>
            </a:r>
            <a:r>
              <a:rPr lang="es-CO" sz="2400" smtClean="0">
                <a:latin typeface="Calibri" pitchFamily="34" charset="0"/>
              </a:rPr>
              <a:t>  </a:t>
            </a:r>
            <a:r>
              <a:rPr lang="es-CO" sz="2400" smtClean="0">
                <a:latin typeface="Tahoma" pitchFamily="34" charset="0"/>
              </a:rPr>
              <a:t>Ratificación de la queja en los 10 días siguientes </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❸ </a:t>
            </a:r>
            <a:r>
              <a:rPr lang="es-CO" sz="2400" smtClean="0">
                <a:latin typeface="Calibri" pitchFamily="34" charset="0"/>
              </a:rPr>
              <a:t> </a:t>
            </a:r>
            <a:r>
              <a:rPr lang="es-CO" sz="2400" smtClean="0">
                <a:latin typeface="Tahoma" pitchFamily="34" charset="0"/>
              </a:rPr>
              <a:t>Investigación preeliminar: 60 días</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❹</a:t>
            </a:r>
            <a:r>
              <a:rPr lang="es-CO" sz="2400" smtClean="0">
                <a:latin typeface="Calibri" pitchFamily="34" charset="0"/>
              </a:rPr>
              <a:t>  </a:t>
            </a:r>
            <a:r>
              <a:rPr lang="es-CO" sz="2400" smtClean="0">
                <a:latin typeface="Tahoma" pitchFamily="34" charset="0"/>
              </a:rPr>
              <a:t>Cierre de Investigación</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❺</a:t>
            </a:r>
            <a:r>
              <a:rPr lang="es-CO" sz="2400" smtClean="0">
                <a:latin typeface="Calibri" pitchFamily="34" charset="0"/>
              </a:rPr>
              <a:t>  </a:t>
            </a:r>
            <a:r>
              <a:rPr lang="es-CO" sz="2400" smtClean="0">
                <a:latin typeface="Tahoma" pitchFamily="34" charset="0"/>
              </a:rPr>
              <a:t>Informe de Secretaria: 10 días</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❻</a:t>
            </a:r>
            <a:r>
              <a:rPr lang="es-CO" sz="2400" smtClean="0">
                <a:latin typeface="Calibri" pitchFamily="34" charset="0"/>
              </a:rPr>
              <a:t>  </a:t>
            </a:r>
            <a:r>
              <a:rPr lang="es-CO" sz="2400" smtClean="0">
                <a:latin typeface="Tahoma" pitchFamily="34" charset="0"/>
              </a:rPr>
              <a:t>Decisión del Presidente: 15 días</a:t>
            </a:r>
          </a:p>
          <a:p>
            <a:pPr marL="609600" indent="-609600" eaLnBrk="1" hangingPunct="1">
              <a:lnSpc>
                <a:spcPct val="160000"/>
              </a:lnSpc>
              <a:buFont typeface="Wingdings" pitchFamily="2" charset="2"/>
              <a:buNone/>
            </a:pPr>
            <a:r>
              <a:rPr lang="es-CO" sz="2400" smtClean="0">
                <a:solidFill>
                  <a:srgbClr val="C00000"/>
                </a:solidFill>
                <a:latin typeface="Calibri" pitchFamily="34" charset="0"/>
              </a:rPr>
              <a:t>❼</a:t>
            </a:r>
            <a:r>
              <a:rPr lang="es-CO" sz="2400" smtClean="0">
                <a:latin typeface="Calibri" pitchFamily="34" charset="0"/>
              </a:rPr>
              <a:t>  </a:t>
            </a:r>
            <a:r>
              <a:rPr lang="es-CO" sz="2400" smtClean="0">
                <a:latin typeface="Tahoma" pitchFamily="34" charset="0"/>
              </a:rPr>
              <a:t>Notificación del pliego de cargos: 10 días</a:t>
            </a:r>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lIns="92075" tIns="46038" rIns="92075" bIns="46038" anchor="ctr"/>
          <a:lstStyle/>
          <a:p>
            <a:pPr algn="ctr" eaLnBrk="1" hangingPunct="1">
              <a:defRPr/>
            </a:pPr>
            <a:r>
              <a:rPr lang="es-CO" sz="2800" b="1" dirty="0" smtClean="0">
                <a:latin typeface="Tahoma" pitchFamily="34" charset="0"/>
              </a:rPr>
              <a:t>El </a:t>
            </a: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Proceso en Términos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41987" name="Rectangle 3"/>
          <p:cNvSpPr>
            <a:spLocks noGrp="1" noChangeArrowheads="1"/>
          </p:cNvSpPr>
          <p:nvPr>
            <p:ph type="body" idx="4294967295"/>
          </p:nvPr>
        </p:nvSpPr>
        <p:spPr/>
        <p:txBody>
          <a:bodyPr/>
          <a:lstStyle/>
          <a:p>
            <a:pPr marL="457200" indent="-457200" eaLnBrk="1" hangingPunct="1">
              <a:lnSpc>
                <a:spcPct val="160000"/>
              </a:lnSpc>
              <a:buFont typeface="Wingdings" pitchFamily="2" charset="2"/>
              <a:buNone/>
            </a:pPr>
            <a:r>
              <a:rPr lang="es-CO" sz="2000" smtClean="0">
                <a:solidFill>
                  <a:srgbClr val="C00000"/>
                </a:solidFill>
                <a:latin typeface="Calibri" pitchFamily="34" charset="0"/>
              </a:rPr>
              <a:t>❽</a:t>
            </a:r>
            <a:r>
              <a:rPr lang="es-CO" sz="2000" smtClean="0">
                <a:latin typeface="Calibri" pitchFamily="34" charset="0"/>
              </a:rPr>
              <a:t> </a:t>
            </a:r>
            <a:r>
              <a:rPr lang="es-CO" sz="2000" smtClean="0">
                <a:latin typeface="Tahoma" pitchFamily="34" charset="0"/>
              </a:rPr>
              <a:t>Traslado del pliego de cargos al denunciado: 10 días</a:t>
            </a:r>
          </a:p>
          <a:p>
            <a:pPr marL="457200" indent="-457200" eaLnBrk="1" hangingPunct="1">
              <a:lnSpc>
                <a:spcPct val="160000"/>
              </a:lnSpc>
              <a:buFont typeface="Wingdings" pitchFamily="2" charset="2"/>
              <a:buNone/>
            </a:pPr>
            <a:r>
              <a:rPr lang="es-CO" sz="2000" smtClean="0">
                <a:solidFill>
                  <a:srgbClr val="C00000"/>
                </a:solidFill>
                <a:latin typeface="Calibri" pitchFamily="34" charset="0"/>
              </a:rPr>
              <a:t>❾</a:t>
            </a:r>
            <a:r>
              <a:rPr lang="es-CO" sz="2000" smtClean="0">
                <a:latin typeface="Calibri" pitchFamily="34" charset="0"/>
              </a:rPr>
              <a:t> </a:t>
            </a:r>
            <a:r>
              <a:rPr lang="es-CO" sz="2000" smtClean="0">
                <a:latin typeface="Tahoma" pitchFamily="34" charset="0"/>
              </a:rPr>
              <a:t>Etapa Probatoria: 60 días</a:t>
            </a:r>
            <a:endParaRPr lang="es-ES" sz="2000" smtClean="0">
              <a:latin typeface="Tahoma" pitchFamily="34" charset="0"/>
            </a:endParaRPr>
          </a:p>
          <a:p>
            <a:pPr marL="457200" indent="-457200" eaLnBrk="1" hangingPunct="1">
              <a:lnSpc>
                <a:spcPct val="160000"/>
              </a:lnSpc>
              <a:buFont typeface="Wingdings" pitchFamily="2" charset="2"/>
              <a:buNone/>
            </a:pPr>
            <a:r>
              <a:rPr lang="es-CO" sz="2000" smtClean="0">
                <a:solidFill>
                  <a:srgbClr val="C00000"/>
                </a:solidFill>
                <a:latin typeface="Calibri" pitchFamily="34" charset="0"/>
              </a:rPr>
              <a:t>❿</a:t>
            </a:r>
            <a:r>
              <a:rPr lang="es-CO" sz="2000" smtClean="0">
                <a:latin typeface="Calibri" pitchFamily="34" charset="0"/>
              </a:rPr>
              <a:t> </a:t>
            </a:r>
            <a:r>
              <a:rPr lang="es-CO" sz="2000" smtClean="0">
                <a:latin typeface="Tahoma" pitchFamily="34" charset="0"/>
              </a:rPr>
              <a:t>Fallo de primera instancia: 15 días (aprox.)</a:t>
            </a:r>
          </a:p>
          <a:p>
            <a:pPr marL="457200" indent="-457200" eaLnBrk="1" hangingPunct="1">
              <a:lnSpc>
                <a:spcPct val="160000"/>
              </a:lnSpc>
              <a:buFont typeface="Wingdings" pitchFamily="2" charset="2"/>
              <a:buNone/>
            </a:pPr>
            <a:r>
              <a:rPr lang="es-CO" sz="2000" smtClean="0">
                <a:solidFill>
                  <a:srgbClr val="C00000"/>
                </a:solidFill>
                <a:latin typeface="Calibri" pitchFamily="34" charset="0"/>
              </a:rPr>
              <a:t>⓫</a:t>
            </a:r>
            <a:r>
              <a:rPr lang="es-CO" sz="2000" smtClean="0">
                <a:latin typeface="Calibri" pitchFamily="34" charset="0"/>
              </a:rPr>
              <a:t> </a:t>
            </a:r>
            <a:r>
              <a:rPr lang="es-CO" sz="2000" smtClean="0">
                <a:latin typeface="Tahoma" pitchFamily="34" charset="0"/>
              </a:rPr>
              <a:t>Notificación: 10 días</a:t>
            </a:r>
          </a:p>
          <a:p>
            <a:pPr marL="457200" indent="-457200" eaLnBrk="1" hangingPunct="1">
              <a:lnSpc>
                <a:spcPct val="160000"/>
              </a:lnSpc>
              <a:buFont typeface="Wingdings" pitchFamily="2" charset="2"/>
              <a:buNone/>
            </a:pPr>
            <a:r>
              <a:rPr lang="es-CO" sz="2000" smtClean="0">
                <a:solidFill>
                  <a:srgbClr val="C00000"/>
                </a:solidFill>
                <a:latin typeface="Calibri" pitchFamily="34" charset="0"/>
              </a:rPr>
              <a:t>⓬</a:t>
            </a:r>
            <a:r>
              <a:rPr lang="es-CO" sz="2000" smtClean="0">
                <a:latin typeface="Calibri" pitchFamily="34" charset="0"/>
              </a:rPr>
              <a:t> </a:t>
            </a:r>
            <a:r>
              <a:rPr lang="es-CO" sz="2000" smtClean="0">
                <a:latin typeface="Tahoma" pitchFamily="34" charset="0"/>
              </a:rPr>
              <a:t>Interposición de Recurso de Apelación: 5 días </a:t>
            </a:r>
          </a:p>
          <a:p>
            <a:pPr marL="457200" indent="-457200" eaLnBrk="1" hangingPunct="1">
              <a:lnSpc>
                <a:spcPct val="160000"/>
              </a:lnSpc>
              <a:buFont typeface="Wingdings" pitchFamily="2" charset="2"/>
              <a:buNone/>
            </a:pPr>
            <a:r>
              <a:rPr lang="es-CO" sz="2000" smtClean="0">
                <a:solidFill>
                  <a:srgbClr val="C00000"/>
                </a:solidFill>
                <a:latin typeface="Calibri" pitchFamily="34" charset="0"/>
              </a:rPr>
              <a:t>⓭</a:t>
            </a:r>
            <a:r>
              <a:rPr lang="es-CO" sz="2000" smtClean="0">
                <a:latin typeface="Calibri" pitchFamily="34" charset="0"/>
              </a:rPr>
              <a:t> </a:t>
            </a:r>
            <a:r>
              <a:rPr lang="es-CO" sz="2000" smtClean="0">
                <a:latin typeface="Tahoma" pitchFamily="34" charset="0"/>
              </a:rPr>
              <a:t>Segunda instancia: 30 días (aprox).</a:t>
            </a:r>
          </a:p>
          <a:p>
            <a:pPr marL="457200" indent="-457200" eaLnBrk="1" hangingPunct="1">
              <a:lnSpc>
                <a:spcPct val="160000"/>
              </a:lnSpc>
              <a:buFont typeface="Wingdings" pitchFamily="2" charset="2"/>
              <a:buNone/>
            </a:pPr>
            <a:endParaRPr lang="es-CO" sz="2000" smtClean="0">
              <a:latin typeface="Tahoma" pitchFamily="34" charset="0"/>
            </a:endParaRPr>
          </a:p>
          <a:p>
            <a:pPr marL="457200" indent="-457200" eaLnBrk="1" hangingPunct="1">
              <a:lnSpc>
                <a:spcPct val="160000"/>
              </a:lnSpc>
              <a:buFont typeface="Wingdings" pitchFamily="2" charset="2"/>
              <a:buNone/>
            </a:pPr>
            <a:r>
              <a:rPr lang="es-CO" sz="2000" smtClean="0">
                <a:latin typeface="Tahoma" pitchFamily="34" charset="0"/>
              </a:rPr>
              <a:t>Términos totales del proceso: </a:t>
            </a:r>
            <a:r>
              <a:rPr lang="es-CO" sz="2000" b="1" smtClean="0">
                <a:solidFill>
                  <a:srgbClr val="006600"/>
                </a:solidFill>
                <a:latin typeface="Tahoma" pitchFamily="34" charset="0"/>
              </a:rPr>
              <a:t>235 días hábiles</a:t>
            </a:r>
            <a:r>
              <a:rPr lang="es-CO" sz="2000" smtClean="0">
                <a:solidFill>
                  <a:srgbClr val="006600"/>
                </a:solidFill>
                <a:latin typeface="Tahoma" pitchFamily="34" charset="0"/>
              </a:rPr>
              <a:t> </a:t>
            </a:r>
            <a:r>
              <a:rPr lang="es-CO" sz="2000" smtClean="0">
                <a:latin typeface="Tahoma" pitchFamily="34" charset="0"/>
              </a:rPr>
              <a:t>(Aprox.)</a:t>
            </a:r>
            <a:endParaRPr lang="es-ES" sz="2000" smtClean="0">
              <a:latin typeface="Tahoma" pitchFamily="34" charset="0"/>
            </a:endParaRPr>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81" name="Text Box 13"/>
          <p:cNvSpPr txBox="1">
            <a:spLocks noChangeArrowheads="1"/>
          </p:cNvSpPr>
          <p:nvPr/>
        </p:nvSpPr>
        <p:spPr bwMode="auto">
          <a:xfrm>
            <a:off x="381000" y="1627188"/>
            <a:ext cx="8534400" cy="5053012"/>
          </a:xfrm>
          <a:prstGeom prst="rect">
            <a:avLst/>
          </a:prstGeom>
          <a:noFill/>
          <a:ln w="9525">
            <a:noFill/>
            <a:miter lim="800000"/>
            <a:headEnd/>
            <a:tailEnd/>
          </a:ln>
        </p:spPr>
        <p:txBody>
          <a:bodyPr lIns="20160" tIns="46080" rIns="20160" bIns="46080"/>
          <a:lstStyle/>
          <a:p>
            <a:pPr marL="457200" indent="-457200" eaLnBrk="0" hangingPunct="0">
              <a:lnSpc>
                <a:spcPct val="130000"/>
              </a:lnSpc>
              <a:spcBef>
                <a:spcPts val="800"/>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r>
              <a:rPr lang="en-GB" sz="3200" i="1">
                <a:solidFill>
                  <a:srgbClr val="FFFFFF"/>
                </a:solidFill>
                <a:latin typeface="Tahoma" pitchFamily="34" charset="0"/>
              </a:rPr>
              <a:t> 	</a:t>
            </a:r>
            <a:r>
              <a:rPr lang="en-GB" sz="2000" b="1">
                <a:solidFill>
                  <a:srgbClr val="006600"/>
                </a:solidFill>
                <a:latin typeface="Tahoma" pitchFamily="34" charset="0"/>
              </a:rPr>
              <a:t>Artículo 5° de la Ley 20 de 1984:  </a:t>
            </a:r>
            <a:r>
              <a:rPr lang="en-GB" sz="2000">
                <a:latin typeface="Tahoma" pitchFamily="34" charset="0"/>
              </a:rPr>
              <a:t>Cualquier estudio o actividad que se sigan por la ciencia de la ingeniería de petróleos.</a:t>
            </a:r>
          </a:p>
          <a:p>
            <a:pPr marL="457200" indent="-457200" eaLnBrk="0" hangingPunct="0">
              <a:lnSpc>
                <a:spcPct val="130000"/>
              </a:lnSpc>
              <a:spcBef>
                <a:spcPts val="800"/>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r>
              <a:rPr lang="en-GB" sz="2000">
                <a:latin typeface="Tahoma" pitchFamily="34" charset="0"/>
              </a:rPr>
              <a:t>	</a:t>
            </a:r>
          </a:p>
          <a:p>
            <a:pPr marL="457200" indent="-457200" eaLnBrk="0" hangingPunct="0">
              <a:lnSpc>
                <a:spcPct val="130000"/>
              </a:lnSpc>
              <a:spcBef>
                <a:spcPts val="800"/>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r>
              <a:rPr lang="en-GB" sz="2000" b="1">
                <a:latin typeface="Tahoma" pitchFamily="34" charset="0"/>
              </a:rPr>
              <a:t>	</a:t>
            </a:r>
            <a:r>
              <a:rPr lang="en-GB" sz="2000" b="1">
                <a:solidFill>
                  <a:srgbClr val="006600"/>
                </a:solidFill>
                <a:latin typeface="Tahoma" pitchFamily="34" charset="0"/>
              </a:rPr>
              <a:t>Artículo 1° Ley 842 de 2003: </a:t>
            </a:r>
            <a:r>
              <a:rPr lang="es-ES" sz="2000">
                <a:latin typeface="Tahoma" pitchFamily="34" charset="0"/>
                <a:cs typeface="Times New Roman" pitchFamily="18" charset="0"/>
              </a:rPr>
              <a:t>Se entiende por ingeniería toda aplicación de las ciencias físicas, químicas y matemáticas; de la técnica industrial y en general, del ingenio humano, a la utilización e invención sobre la materia.</a:t>
            </a:r>
            <a:r>
              <a:rPr lang="es-ES" sz="2000">
                <a:latin typeface="Tahoma" pitchFamily="34" charset="0"/>
              </a:rPr>
              <a:t> </a:t>
            </a:r>
            <a:endParaRPr lang="en-GB" sz="2000">
              <a:latin typeface="Tahoma" pitchFamily="34" charset="0"/>
            </a:endParaRPr>
          </a:p>
          <a:p>
            <a:pPr marL="457200" indent="-457200" eaLnBrk="0" hangingPunct="0">
              <a:lnSpc>
                <a:spcPct val="130000"/>
              </a:lnSpc>
              <a:spcBef>
                <a:spcPts val="800"/>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endParaRPr lang="en-GB" sz="2000">
              <a:latin typeface="Tahoma" pitchFamily="34" charset="0"/>
            </a:endParaRPr>
          </a:p>
          <a:p>
            <a:pPr marL="457200" indent="-457200" eaLnBrk="0" hangingPunct="0">
              <a:lnSpc>
                <a:spcPct val="130000"/>
              </a:lnSpc>
              <a:spcBef>
                <a:spcPts val="800"/>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r>
              <a:rPr lang="en-GB" sz="2000">
                <a:latin typeface="Tahoma" pitchFamily="34" charset="0"/>
              </a:rPr>
              <a:t>	Primacía del Intelecto (Profesión 	Liberal)</a:t>
            </a:r>
          </a:p>
          <a:p>
            <a:pPr marL="457200" indent="-457200" eaLnBrk="0" hangingPunct="0">
              <a:lnSpc>
                <a:spcPct val="70000"/>
              </a:lnSpc>
              <a:spcBef>
                <a:spcPts val="763"/>
              </a:spcBef>
              <a:tabLst>
                <a:tab pos="758825" algn="l"/>
                <a:tab pos="1341438" algn="l"/>
                <a:tab pos="2160588" algn="l"/>
                <a:tab pos="2879725" algn="l"/>
                <a:tab pos="3600450" algn="l"/>
                <a:tab pos="4319588" algn="l"/>
                <a:tab pos="5040313" algn="l"/>
                <a:tab pos="5759450" algn="l"/>
                <a:tab pos="6480175" algn="l"/>
                <a:tab pos="7199313" algn="l"/>
                <a:tab pos="7239000" algn="l"/>
              </a:tabLst>
            </a:pPr>
            <a:endParaRPr lang="en-GB" sz="2000">
              <a:latin typeface="Tahoma" pitchFamily="34" charset="0"/>
            </a:endParaRPr>
          </a:p>
          <a:p>
            <a:pPr marL="457200" indent="-457200" eaLnBrk="0" hangingPunct="0">
              <a:lnSpc>
                <a:spcPct val="70000"/>
              </a:lnSpc>
              <a:spcBef>
                <a:spcPts val="763"/>
              </a:spcBef>
              <a:buClr>
                <a:srgbClr val="FFFFFF"/>
              </a:buClr>
              <a:buSzPct val="100000"/>
              <a:buFont typeface="Monotype Sorts" pitchFamily="2" charset="2"/>
              <a:buNone/>
              <a:tabLst>
                <a:tab pos="758825" algn="l"/>
                <a:tab pos="1341438" algn="l"/>
                <a:tab pos="2160588" algn="l"/>
                <a:tab pos="2879725" algn="l"/>
                <a:tab pos="3600450" algn="l"/>
                <a:tab pos="4319588" algn="l"/>
                <a:tab pos="5040313" algn="l"/>
                <a:tab pos="5759450" algn="l"/>
                <a:tab pos="6480175" algn="l"/>
                <a:tab pos="7199313" algn="l"/>
                <a:tab pos="7239000" algn="l"/>
              </a:tabLst>
            </a:pPr>
            <a:r>
              <a:rPr lang="en-GB" sz="2800" i="1">
                <a:solidFill>
                  <a:srgbClr val="FFFFFF"/>
                </a:solidFill>
                <a:latin typeface="Tahoma" pitchFamily="34" charset="0"/>
              </a:rPr>
              <a:t> </a:t>
            </a:r>
          </a:p>
        </p:txBody>
      </p:sp>
      <p:sp>
        <p:nvSpPr>
          <p:cNvPr id="4" name="3 Rectángulo"/>
          <p:cNvSpPr/>
          <p:nvPr/>
        </p:nvSpPr>
        <p:spPr>
          <a:xfrm>
            <a:off x="2043875" y="381965"/>
            <a:ext cx="5125698" cy="1222642"/>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marL="855663" indent="-855663" algn="ctr" eaLnBrk="0" hangingPunct="0">
              <a:lnSpc>
                <a:spcPct val="120000"/>
              </a:lnSpc>
              <a:buClr>
                <a:srgbClr val="FFFFFF"/>
              </a:buClr>
              <a:buSzPct val="100000"/>
              <a:buFont typeface="Monotype Sorts" pitchFamily="2" charset="2"/>
              <a:buNone/>
              <a:defRPr/>
            </a:pPr>
            <a:r>
              <a:rPr lang="en-GB" sz="32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Actividades</a:t>
            </a:r>
            <a:r>
              <a:rPr lang="en-GB"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 en el </a:t>
            </a:r>
            <a:r>
              <a:rPr lang="en-GB" sz="32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Ejercicio</a:t>
            </a:r>
            <a:r>
              <a:rPr lang="en-GB"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   </a:t>
            </a:r>
          </a:p>
          <a:p>
            <a:pPr marL="855663" indent="-855663" algn="ctr" eaLnBrk="0" hangingPunct="0">
              <a:lnSpc>
                <a:spcPct val="120000"/>
              </a:lnSpc>
              <a:buClr>
                <a:srgbClr val="FFFFFF"/>
              </a:buClr>
              <a:buSzPct val="100000"/>
              <a:buFont typeface="Monotype Sorts" pitchFamily="2" charset="2"/>
              <a:buNone/>
              <a:defRPr/>
            </a:pPr>
            <a:r>
              <a:rPr lang="en-GB"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n-cs"/>
              </a:rPr>
              <a:t>	Profesional</a:t>
            </a:r>
            <a:endParaRPr lang="es-CO"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6" name="4 Imagen" descr="logo Acipet_Final.JPG"/>
          <p:cNvPicPr>
            <a:picLocks noChangeAspect="1"/>
          </p:cNvPicPr>
          <p:nvPr/>
        </p:nvPicPr>
        <p:blipFill>
          <a:blip r:embed="rId3"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9581"/>
                                        </p:tgtEl>
                                        <p:attrNameLst>
                                          <p:attrName>style.visibility</p:attrName>
                                        </p:attrNameLst>
                                      </p:cBhvr>
                                      <p:to>
                                        <p:strVal val="visible"/>
                                      </p:to>
                                    </p:set>
                                    <p:animEffect transition="in" filter="wipe(up)">
                                      <p:cBhvr>
                                        <p:cTn id="7" dur="500"/>
                                        <p:tgtEl>
                                          <p:spTgt spid="109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81"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lIns="92075" tIns="46038" rIns="92075" bIns="46038" anchor="ctr"/>
          <a:lstStyle/>
          <a:p>
            <a:pPr algn="ctr" eaLnBrk="1" hangingPunct="1">
              <a:defRPr/>
            </a:pP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Documentos Necesarios en el proceso</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43011" name="Rectangle 3"/>
          <p:cNvSpPr>
            <a:spLocks noGrp="1" noChangeArrowheads="1"/>
          </p:cNvSpPr>
          <p:nvPr>
            <p:ph type="body" idx="4294967295"/>
          </p:nvPr>
        </p:nvSpPr>
        <p:spPr/>
        <p:txBody>
          <a:bodyPr/>
          <a:lstStyle/>
          <a:p>
            <a:pPr marL="609600" indent="-609600" eaLnBrk="1" hangingPunct="1">
              <a:lnSpc>
                <a:spcPct val="130000"/>
              </a:lnSpc>
              <a:buFont typeface="Wingdings" pitchFamily="2" charset="2"/>
              <a:buNone/>
            </a:pPr>
            <a:r>
              <a:rPr lang="es-CO" sz="2400" smtClean="0">
                <a:solidFill>
                  <a:srgbClr val="C00000"/>
                </a:solidFill>
                <a:latin typeface="Calibri" pitchFamily="34" charset="0"/>
              </a:rPr>
              <a:t>❶</a:t>
            </a:r>
            <a:r>
              <a:rPr lang="es-CO" sz="2400" smtClean="0">
                <a:latin typeface="Calibri" pitchFamily="34" charset="0"/>
              </a:rPr>
              <a:t>  </a:t>
            </a:r>
            <a:r>
              <a:rPr lang="es-CO" sz="2400" smtClean="0">
                <a:latin typeface="Tahoma" pitchFamily="34" charset="0"/>
              </a:rPr>
              <a:t>Queja por escrito del denunciante</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❷</a:t>
            </a:r>
            <a:r>
              <a:rPr lang="es-CO" sz="2400" smtClean="0">
                <a:latin typeface="Calibri" pitchFamily="34" charset="0"/>
              </a:rPr>
              <a:t>  </a:t>
            </a:r>
            <a:r>
              <a:rPr lang="es-CO" sz="2400" smtClean="0">
                <a:latin typeface="Tahoma" pitchFamily="34" charset="0"/>
              </a:rPr>
              <a:t>Ratificación de la queja por escrito</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❸</a:t>
            </a:r>
            <a:r>
              <a:rPr lang="es-CO" sz="2400" smtClean="0">
                <a:latin typeface="Calibri" pitchFamily="34" charset="0"/>
              </a:rPr>
              <a:t>  </a:t>
            </a:r>
            <a:r>
              <a:rPr lang="es-CO" sz="2400" smtClean="0">
                <a:latin typeface="Tahoma" pitchFamily="34" charset="0"/>
              </a:rPr>
              <a:t>Auto de apertura de la investigación preeliminar decretando pruebas</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❹</a:t>
            </a:r>
            <a:r>
              <a:rPr lang="es-CO" sz="2400" smtClean="0">
                <a:latin typeface="Calibri" pitchFamily="34" charset="0"/>
              </a:rPr>
              <a:t>  </a:t>
            </a:r>
            <a:r>
              <a:rPr lang="es-CO" sz="2400" smtClean="0">
                <a:latin typeface="Tahoma" pitchFamily="34" charset="0"/>
              </a:rPr>
              <a:t>Escritos que recojan las pruebas practicadas</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❺</a:t>
            </a:r>
            <a:r>
              <a:rPr lang="es-CO" sz="2400" smtClean="0">
                <a:latin typeface="Calibri" pitchFamily="34" charset="0"/>
              </a:rPr>
              <a:t>  </a:t>
            </a:r>
            <a:r>
              <a:rPr lang="es-CO" sz="2400" smtClean="0">
                <a:latin typeface="Tahoma" pitchFamily="34" charset="0"/>
              </a:rPr>
              <a:t>Auto de cierre de la investigación</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❻</a:t>
            </a:r>
            <a:r>
              <a:rPr lang="es-CO" sz="2400" smtClean="0">
                <a:latin typeface="Calibri" pitchFamily="34" charset="0"/>
              </a:rPr>
              <a:t>  </a:t>
            </a:r>
            <a:r>
              <a:rPr lang="es-CO" sz="2400" smtClean="0">
                <a:latin typeface="Tahoma" pitchFamily="34" charset="0"/>
              </a:rPr>
              <a:t>Informe de la Secretaria al Presidente</a:t>
            </a:r>
          </a:p>
          <a:p>
            <a:pPr marL="609600" indent="-609600" eaLnBrk="1" hangingPunct="1">
              <a:lnSpc>
                <a:spcPct val="130000"/>
              </a:lnSpc>
              <a:buFont typeface="Wingdings" pitchFamily="2" charset="2"/>
              <a:buNone/>
            </a:pPr>
            <a:r>
              <a:rPr lang="es-CO" sz="2400" smtClean="0">
                <a:solidFill>
                  <a:srgbClr val="C00000"/>
                </a:solidFill>
                <a:latin typeface="Calibri" pitchFamily="34" charset="0"/>
              </a:rPr>
              <a:t>❼</a:t>
            </a:r>
            <a:r>
              <a:rPr lang="es-CO" sz="2400" smtClean="0">
                <a:latin typeface="Calibri" pitchFamily="34" charset="0"/>
              </a:rPr>
              <a:t>  </a:t>
            </a:r>
            <a:r>
              <a:rPr lang="es-CO" sz="2400" smtClean="0">
                <a:latin typeface="Tahoma" pitchFamily="34" charset="0"/>
              </a:rPr>
              <a:t>Calificación de lo actuado por el Presidente</a:t>
            </a:r>
          </a:p>
          <a:p>
            <a:pPr marL="609600" indent="-609600" eaLnBrk="1" hangingPunct="1">
              <a:buFont typeface="Wingdings" pitchFamily="2" charset="2"/>
              <a:buNone/>
            </a:pPr>
            <a:endParaRPr lang="es-ES" sz="2400" b="1"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lIns="92075" tIns="46038" rIns="92075" bIns="46038" anchor="ctr"/>
          <a:lstStyle/>
          <a:p>
            <a:pPr algn="ctr" eaLnBrk="1" hangingPunct="1">
              <a:defRPr/>
            </a:pP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Documentos Necesarios en el Proceso</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44035" name="Rectangle 3"/>
          <p:cNvSpPr>
            <a:spLocks noGrp="1" noChangeArrowheads="1"/>
          </p:cNvSpPr>
          <p:nvPr>
            <p:ph type="body" idx="4294967295"/>
          </p:nvPr>
        </p:nvSpPr>
        <p:spPr>
          <a:xfrm>
            <a:off x="457200" y="1600200"/>
            <a:ext cx="8229600" cy="4995863"/>
          </a:xfrm>
        </p:spPr>
        <p:txBody>
          <a:bodyPr/>
          <a:lstStyle/>
          <a:p>
            <a:pPr marL="381000" indent="-381000" eaLnBrk="1" hangingPunct="1">
              <a:lnSpc>
                <a:spcPct val="120000"/>
              </a:lnSpc>
              <a:buFont typeface="Wingdings" pitchFamily="2" charset="2"/>
              <a:buNone/>
            </a:pPr>
            <a:r>
              <a:rPr lang="es-CO" sz="2000" smtClean="0">
                <a:solidFill>
                  <a:srgbClr val="C00000"/>
                </a:solidFill>
                <a:latin typeface="Calibri" pitchFamily="34" charset="0"/>
              </a:rPr>
              <a:t>❽</a:t>
            </a:r>
            <a:r>
              <a:rPr lang="es-CO" sz="2000" smtClean="0">
                <a:latin typeface="Calibri" pitchFamily="34" charset="0"/>
              </a:rPr>
              <a:t>  </a:t>
            </a:r>
            <a:r>
              <a:rPr lang="es-CO" sz="2000" smtClean="0">
                <a:latin typeface="Tahoma" pitchFamily="34" charset="0"/>
              </a:rPr>
              <a:t>Auto de notificación personal o por edicto</a:t>
            </a:r>
          </a:p>
          <a:p>
            <a:pPr marL="381000" indent="-381000" eaLnBrk="1" hangingPunct="1">
              <a:lnSpc>
                <a:spcPct val="120000"/>
              </a:lnSpc>
              <a:buFont typeface="Wingdings" pitchFamily="2" charset="2"/>
              <a:buNone/>
            </a:pPr>
            <a:r>
              <a:rPr lang="es-CO" sz="2000" smtClean="0">
                <a:solidFill>
                  <a:srgbClr val="C00000"/>
                </a:solidFill>
                <a:latin typeface="Calibri" pitchFamily="34" charset="0"/>
              </a:rPr>
              <a:t>❾ </a:t>
            </a:r>
            <a:r>
              <a:rPr lang="es-CO" sz="2000" smtClean="0">
                <a:latin typeface="Calibri" pitchFamily="34" charset="0"/>
              </a:rPr>
              <a:t> </a:t>
            </a:r>
            <a:r>
              <a:rPr lang="es-CO" sz="2000" smtClean="0">
                <a:latin typeface="Tahoma" pitchFamily="34" charset="0"/>
              </a:rPr>
              <a:t>Auto corriendo traslado del pliego de cargos</a:t>
            </a:r>
          </a:p>
          <a:p>
            <a:pPr marL="381000" indent="-381000" eaLnBrk="1" hangingPunct="1">
              <a:lnSpc>
                <a:spcPct val="120000"/>
              </a:lnSpc>
              <a:buFont typeface="Wingdings" pitchFamily="2" charset="2"/>
              <a:buNone/>
            </a:pPr>
            <a:r>
              <a:rPr lang="es-CO" sz="2000" smtClean="0">
                <a:solidFill>
                  <a:srgbClr val="C00000"/>
                </a:solidFill>
                <a:latin typeface="Calibri" pitchFamily="34" charset="0"/>
              </a:rPr>
              <a:t>❿</a:t>
            </a:r>
            <a:r>
              <a:rPr lang="es-CO" sz="2000" smtClean="0">
                <a:latin typeface="Calibri" pitchFamily="34" charset="0"/>
              </a:rPr>
              <a:t>  </a:t>
            </a:r>
            <a:r>
              <a:rPr lang="es-CO" sz="2000" smtClean="0">
                <a:latin typeface="Tahoma" pitchFamily="34" charset="0"/>
              </a:rPr>
              <a:t>Auto de apertura a pruebas</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⓫</a:t>
            </a:r>
            <a:r>
              <a:rPr lang="es-CO" sz="2000" smtClean="0">
                <a:latin typeface="Calibri" pitchFamily="34" charset="0"/>
              </a:rPr>
              <a:t>  </a:t>
            </a:r>
            <a:r>
              <a:rPr lang="es-CO" sz="2000" smtClean="0">
                <a:latin typeface="Tahoma" pitchFamily="34" charset="0"/>
              </a:rPr>
              <a:t>Escrito que contenga las pruebas practicadas</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⓬</a:t>
            </a:r>
            <a:r>
              <a:rPr lang="es-CO" sz="2000" smtClean="0">
                <a:latin typeface="Calibri" pitchFamily="34" charset="0"/>
              </a:rPr>
              <a:t>  </a:t>
            </a:r>
            <a:r>
              <a:rPr lang="es-CO" sz="2000" smtClean="0">
                <a:latin typeface="Tahoma" pitchFamily="34" charset="0"/>
              </a:rPr>
              <a:t>Auto de cierre del periodo probatorio</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⓭</a:t>
            </a:r>
            <a:r>
              <a:rPr lang="es-CO" sz="2000" smtClean="0">
                <a:latin typeface="Calibri" pitchFamily="34" charset="0"/>
              </a:rPr>
              <a:t>  </a:t>
            </a:r>
            <a:r>
              <a:rPr lang="es-CO" sz="2000" smtClean="0">
                <a:latin typeface="Tahoma" pitchFamily="34" charset="0"/>
              </a:rPr>
              <a:t>Proyecto de decisión del Presidente</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⓮</a:t>
            </a:r>
            <a:r>
              <a:rPr lang="es-CO" sz="2000" smtClean="0">
                <a:latin typeface="Calibri" pitchFamily="34" charset="0"/>
              </a:rPr>
              <a:t>  </a:t>
            </a:r>
            <a:r>
              <a:rPr lang="es-CO" sz="2000" smtClean="0">
                <a:latin typeface="Tahoma" pitchFamily="34" charset="0"/>
              </a:rPr>
              <a:t>Fallo final de primera instancia </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⓯</a:t>
            </a:r>
            <a:r>
              <a:rPr lang="es-CO" sz="2000" smtClean="0">
                <a:latin typeface="Calibri" pitchFamily="34" charset="0"/>
              </a:rPr>
              <a:t>  </a:t>
            </a:r>
            <a:r>
              <a:rPr lang="es-CO" sz="2000" smtClean="0">
                <a:latin typeface="Tahoma" pitchFamily="34" charset="0"/>
              </a:rPr>
              <a:t>Recurso de Reposición/Apelación</a:t>
            </a:r>
          </a:p>
          <a:p>
            <a:pPr marL="381000" indent="-381000" eaLnBrk="1" hangingPunct="1">
              <a:lnSpc>
                <a:spcPct val="170000"/>
              </a:lnSpc>
              <a:buFont typeface="Wingdings" pitchFamily="2" charset="2"/>
              <a:buNone/>
            </a:pPr>
            <a:r>
              <a:rPr lang="es-CO" sz="2000" smtClean="0">
                <a:solidFill>
                  <a:srgbClr val="C00000"/>
                </a:solidFill>
                <a:latin typeface="Calibri" pitchFamily="34" charset="0"/>
              </a:rPr>
              <a:t>⓰</a:t>
            </a:r>
            <a:r>
              <a:rPr lang="es-CO" sz="2000" smtClean="0">
                <a:latin typeface="Calibri" pitchFamily="34" charset="0"/>
              </a:rPr>
              <a:t>  </a:t>
            </a:r>
            <a:r>
              <a:rPr lang="es-CO" sz="2000" smtClean="0">
                <a:latin typeface="Tahoma" pitchFamily="34" charset="0"/>
              </a:rPr>
              <a:t>Fallo final en segunda instancia</a:t>
            </a:r>
            <a:r>
              <a:rPr lang="es-CO" sz="1600" b="1" smtClean="0"/>
              <a:t> </a:t>
            </a:r>
            <a:endParaRPr lang="es-ES" sz="1600" b="1" smtClean="0"/>
          </a:p>
        </p:txBody>
      </p:sp>
      <p:pic>
        <p:nvPicPr>
          <p:cNvPr id="4" name="3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7" name="Text Box 13"/>
          <p:cNvSpPr txBox="1">
            <a:spLocks noChangeArrowheads="1"/>
          </p:cNvSpPr>
          <p:nvPr/>
        </p:nvSpPr>
        <p:spPr bwMode="auto">
          <a:xfrm>
            <a:off x="609600" y="1524000"/>
            <a:ext cx="8181975" cy="4818063"/>
          </a:xfrm>
          <a:prstGeom prst="rect">
            <a:avLst/>
          </a:prstGeom>
          <a:noFill/>
          <a:ln w="9525">
            <a:noFill/>
            <a:miter lim="800000"/>
            <a:headEnd/>
            <a:tailEnd/>
          </a:ln>
        </p:spPr>
        <p:txBody>
          <a:bodyPr lIns="20160" tIns="46080" rIns="20160" bIns="46080"/>
          <a:lstStyle/>
          <a:p>
            <a:pPr marL="457200" indent="-457200" eaLnBrk="0" hangingPunct="0">
              <a:lnSpc>
                <a:spcPct val="80000"/>
              </a:lnSpc>
              <a:spcBef>
                <a:spcPts val="763"/>
              </a:spcBef>
              <a:buFontTx/>
              <a:buAutoNum type="alphaLcPeriod"/>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b="1">
                <a:solidFill>
                  <a:srgbClr val="C00000"/>
                </a:solidFill>
                <a:latin typeface="Tahoma" pitchFamily="34" charset="0"/>
              </a:rPr>
              <a:t>Características </a:t>
            </a:r>
          </a:p>
          <a:p>
            <a:pPr marL="457200" indent="-457200" eaLnBrk="0" hangingPunct="0">
              <a:lnSpc>
                <a:spcPct val="80000"/>
              </a:lnSpc>
              <a:spcBef>
                <a:spcPts val="763"/>
              </a:spcBef>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endParaRPr lang="en-GB">
              <a:solidFill>
                <a:schemeClr val="folHlink"/>
              </a:solidFill>
              <a:latin typeface="Tahoma" pitchFamily="34" charset="0"/>
            </a:endParaRP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Reconocimiento de la legalidad del título profesional</a:t>
            </a: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Acto administrativo del Estado</a:t>
            </a: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Inscripción en el Registro de Ingenieros</a:t>
            </a: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Reconocimiento del ejercicio profesional: Frente a Ingenieros, Técnicos y Tecnólogos</a:t>
            </a:r>
          </a:p>
          <a:p>
            <a:pPr marL="1128713" lvl="1" indent="-457200" eaLnBrk="0" hangingPunct="0">
              <a:lnSpc>
                <a:spcPct val="80000"/>
              </a:lnSpc>
              <a:spcBef>
                <a:spcPts val="800"/>
              </a:spcBef>
              <a:buClr>
                <a:srgbClr val="FFFFFF"/>
              </a:buClr>
              <a:buSzPct val="100000"/>
              <a:buFont typeface="Wingdings" pitchFamily="2" charset="2"/>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endParaRPr lang="en-GB">
              <a:latin typeface="Tahoma" pitchFamily="34" charset="0"/>
            </a:endParaRPr>
          </a:p>
          <a:p>
            <a:pPr marL="457200" indent="-457200" eaLnBrk="0" hangingPunct="0">
              <a:lnSpc>
                <a:spcPct val="80000"/>
              </a:lnSpc>
              <a:spcBef>
                <a:spcPts val="763"/>
              </a:spcBef>
              <a:buFontTx/>
              <a:buAutoNum type="alphaLcPeriod" startAt="2"/>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b="1">
                <a:solidFill>
                  <a:srgbClr val="C00000"/>
                </a:solidFill>
                <a:latin typeface="Tahoma" pitchFamily="34" charset="0"/>
              </a:rPr>
              <a:t>Usos</a:t>
            </a:r>
          </a:p>
          <a:p>
            <a:pPr marL="457200" indent="-457200" eaLnBrk="0" hangingPunct="0">
              <a:lnSpc>
                <a:spcPct val="80000"/>
              </a:lnSpc>
              <a:spcBef>
                <a:spcPts val="763"/>
              </a:spcBef>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endParaRPr lang="en-GB" b="1">
              <a:latin typeface="Tahoma" pitchFamily="34" charset="0"/>
            </a:endParaRP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Contratos de trabajo</a:t>
            </a:r>
          </a:p>
          <a:p>
            <a:pPr marL="457200" indent="-457200" eaLnBrk="0" hangingPunct="0">
              <a:lnSpc>
                <a:spcPct val="80000"/>
              </a:lnSpc>
              <a:spcBef>
                <a:spcPts val="763"/>
              </a:spcBef>
              <a:buFontTx/>
              <a:buChar char="•"/>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r>
              <a:rPr lang="en-GB">
                <a:latin typeface="Tahoma" pitchFamily="34" charset="0"/>
              </a:rPr>
              <a:t>Licitaciones públicas y privadas</a:t>
            </a:r>
          </a:p>
          <a:p>
            <a:pPr marL="457200" indent="-457200" eaLnBrk="0" hangingPunct="0">
              <a:lnSpc>
                <a:spcPct val="75000"/>
              </a:lnSpc>
              <a:spcBef>
                <a:spcPts val="663"/>
              </a:spcBef>
              <a:tabLst>
                <a:tab pos="0" algn="l"/>
                <a:tab pos="855663" algn="l"/>
                <a:tab pos="1244600" algn="l"/>
                <a:tab pos="2160588" algn="l"/>
                <a:tab pos="2879725" algn="l"/>
                <a:tab pos="3600450" algn="l"/>
                <a:tab pos="4319588" algn="l"/>
                <a:tab pos="5040313" algn="l"/>
                <a:tab pos="5759450" algn="l"/>
                <a:tab pos="6480175" algn="l"/>
                <a:tab pos="7199313" algn="l"/>
                <a:tab pos="7239000" algn="l"/>
              </a:tabLst>
            </a:pPr>
            <a:endParaRPr lang="en-GB">
              <a:latin typeface="Tahoma" pitchFamily="34" charset="0"/>
            </a:endParaRPr>
          </a:p>
        </p:txBody>
      </p:sp>
      <p:sp>
        <p:nvSpPr>
          <p:cNvPr id="7171" name="Rectangle 14"/>
          <p:cNvSpPr>
            <a:spLocks noChangeArrowheads="1"/>
          </p:cNvSpPr>
          <p:nvPr/>
        </p:nvSpPr>
        <p:spPr bwMode="auto">
          <a:xfrm>
            <a:off x="1254125" y="381000"/>
            <a:ext cx="7356475" cy="1542858"/>
          </a:xfrm>
          <a:prstGeom prst="rect">
            <a:avLst/>
          </a:prstGeom>
          <a:noFill/>
          <a:ln w="9525">
            <a:noFill/>
            <a:miter lim="800000"/>
            <a:headEnd/>
            <a:tailEnd/>
          </a:ln>
        </p:spPr>
        <p:txBody>
          <a:bodyPr>
            <a:spAutoFit/>
          </a:bodyPr>
          <a:lstStyle/>
          <a:p>
            <a:pPr marL="660400" indent="-660400" algn="ctr" eaLnBrk="0" hangingPunct="0">
              <a:lnSpc>
                <a:spcPct val="120000"/>
              </a:lnSpc>
              <a:buClr>
                <a:srgbClr val="FFFFFF"/>
              </a:buClr>
              <a:buSzPct val="100000"/>
              <a:buFont typeface="Monotype Sorts" pitchFamily="2" charset="2"/>
              <a:buNone/>
              <a:defRPr/>
            </a:pPr>
            <a:r>
              <a:rPr lang="en-GB"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Matrícula Profesional</a:t>
            </a:r>
          </a:p>
          <a:p>
            <a:pPr marL="660400" indent="-660400" eaLnBrk="0" hangingPunct="0">
              <a:lnSpc>
                <a:spcPct val="120000"/>
              </a:lnSpc>
              <a:spcBef>
                <a:spcPts val="800"/>
              </a:spcBef>
              <a:buClr>
                <a:srgbClr val="FFFFFF"/>
              </a:buClr>
              <a:buSzPct val="100000"/>
              <a:buFont typeface="Monotype Sorts" pitchFamily="2" charset="2"/>
              <a:buNone/>
              <a:defRPr/>
            </a:pPr>
            <a:endParaRPr lang="en-GB" sz="2800" b="1" dirty="0">
              <a:latin typeface="Tahoma" pitchFamily="34" charset="0"/>
            </a:endParaRPr>
          </a:p>
        </p:txBody>
      </p:sp>
      <p:pic>
        <p:nvPicPr>
          <p:cNvPr id="6" name="5 Imagen" descr="Logo - CPIP.jpg"/>
          <p:cNvPicPr preferRelativeResize="0">
            <a:picLocks/>
          </p:cNvPicPr>
          <p:nvPr/>
        </p:nvPicPr>
        <p:blipFill>
          <a:blip r:embed="rId3"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8797"/>
                                        </p:tgtEl>
                                        <p:attrNameLst>
                                          <p:attrName>style.visibility</p:attrName>
                                        </p:attrNameLst>
                                      </p:cBhvr>
                                      <p:to>
                                        <p:strVal val="visible"/>
                                      </p:to>
                                    </p:set>
                                    <p:animEffect transition="in" filter="wipe(up)">
                                      <p:cBhvr>
                                        <p:cTn id="7" dur="500"/>
                                        <p:tgtEl>
                                          <p:spTgt spid="118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idx="4294967295"/>
          </p:nvPr>
        </p:nvSpPr>
        <p:spPr/>
        <p:txBody>
          <a:bodyPr lIns="92075" tIns="46038" rIns="92075" bIns="46038" anchor="ctr"/>
          <a:lstStyle/>
          <a:p>
            <a:pPr marL="660400" indent="-660400" algn="ctr">
              <a:lnSpc>
                <a:spcPct val="120000"/>
              </a:lnSpc>
              <a:buClr>
                <a:srgbClr val="FFFFFF"/>
              </a:buClr>
              <a:buSzPct val="100000"/>
              <a:defRPr/>
            </a:pPr>
            <a:r>
              <a:rPr lang="en-GB" sz="48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Experiencia Profesional</a:t>
            </a:r>
            <a:r>
              <a:rPr lang="es-MX" sz="48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rPr>
              <a:t> </a:t>
            </a:r>
            <a:endParaRPr lang="es-ES" sz="4800" b="1" kern="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mn-ea"/>
              <a:cs typeface="+mn-cs"/>
            </a:endParaRPr>
          </a:p>
        </p:txBody>
      </p:sp>
      <p:sp>
        <p:nvSpPr>
          <p:cNvPr id="8195" name="Rectangle 1027"/>
          <p:cNvSpPr>
            <a:spLocks noGrp="1" noChangeArrowheads="1"/>
          </p:cNvSpPr>
          <p:nvPr>
            <p:ph type="body" idx="4294967295"/>
          </p:nvPr>
        </p:nvSpPr>
        <p:spPr/>
        <p:txBody>
          <a:bodyPr/>
          <a:lstStyle/>
          <a:p>
            <a:pPr eaLnBrk="1" hangingPunct="1">
              <a:buFont typeface="Wingdings" pitchFamily="2" charset="2"/>
              <a:buNone/>
            </a:pPr>
            <a:r>
              <a:rPr lang="es-MX" smtClean="0"/>
              <a:t>	</a:t>
            </a:r>
          </a:p>
          <a:p>
            <a:pPr eaLnBrk="1" hangingPunct="1">
              <a:buFont typeface="Wingdings" pitchFamily="2" charset="2"/>
              <a:buNone/>
            </a:pPr>
            <a:r>
              <a:rPr lang="es-MX" smtClean="0"/>
              <a:t>	Según el artículo 12 de la Ley 842 de 2003, la Experiencia Profesional de los Ingenieros se cuenta a partir de la expedición de la Matrícula Profesional</a:t>
            </a:r>
            <a:endParaRPr lang="es-ES"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lIns="92075" tIns="46038" rIns="92075" bIns="46038" anchor="ctr"/>
          <a:lstStyle/>
          <a:p>
            <a:pPr algn="ctr" eaLnBrk="1" hangingPunct="1">
              <a:defRPr/>
            </a:pPr>
            <a:r>
              <a:rPr lang="es-MX"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Consejo Profesional de Ingeniería de Petróleos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9219" name="Rectangle 3"/>
          <p:cNvSpPr>
            <a:spLocks noGrp="1" noChangeArrowheads="1"/>
          </p:cNvSpPr>
          <p:nvPr>
            <p:ph type="body" idx="4294967295"/>
          </p:nvPr>
        </p:nvSpPr>
        <p:spPr>
          <a:xfrm>
            <a:off x="457200" y="1819275"/>
            <a:ext cx="8229600" cy="4530725"/>
          </a:xfrm>
        </p:spPr>
        <p:txBody>
          <a:bodyPr/>
          <a:lstStyle/>
          <a:p>
            <a:pPr eaLnBrk="1" hangingPunct="1">
              <a:buSzPct val="100000"/>
              <a:buFont typeface="Wingdings" pitchFamily="2" charset="2"/>
              <a:buBlip>
                <a:blip r:embed="rId2"/>
              </a:buBlip>
            </a:pPr>
            <a:r>
              <a:rPr lang="es-MX" sz="2000" smtClean="0">
                <a:latin typeface="Tahoma" pitchFamily="34" charset="0"/>
              </a:rPr>
              <a:t>Conformación público privada: Ejerce funciones públicas de inspección y vigilancia de la profesión</a:t>
            </a:r>
          </a:p>
          <a:p>
            <a:pPr eaLnBrk="1" hangingPunct="1">
              <a:buSzPct val="100000"/>
              <a:buFont typeface="Wingdings" pitchFamily="2" charset="2"/>
              <a:buBlip>
                <a:blip r:embed="rId2"/>
              </a:buBlip>
            </a:pPr>
            <a:endParaRPr lang="es-MX" sz="2000" smtClean="0">
              <a:latin typeface="Tahoma" pitchFamily="34" charset="0"/>
            </a:endParaRPr>
          </a:p>
          <a:p>
            <a:pPr eaLnBrk="1" hangingPunct="1">
              <a:buSzPct val="100000"/>
              <a:buFont typeface="Wingdings" pitchFamily="2" charset="2"/>
              <a:buBlip>
                <a:blip r:embed="rId2"/>
              </a:buBlip>
            </a:pPr>
            <a:r>
              <a:rPr lang="es-MX" sz="2000" smtClean="0">
                <a:latin typeface="Tahoma" pitchFamily="34" charset="0"/>
              </a:rPr>
              <a:t>Asesora a Universidades y al sector </a:t>
            </a:r>
          </a:p>
          <a:p>
            <a:pPr eaLnBrk="1" hangingPunct="1">
              <a:buSzPct val="100000"/>
              <a:buFont typeface="Wingdings" pitchFamily="2" charset="2"/>
              <a:buBlip>
                <a:blip r:embed="rId2"/>
              </a:buBlip>
            </a:pPr>
            <a:endParaRPr lang="es-MX" sz="2000" smtClean="0">
              <a:latin typeface="Tahoma" pitchFamily="34" charset="0"/>
            </a:endParaRPr>
          </a:p>
          <a:p>
            <a:pPr eaLnBrk="1" hangingPunct="1">
              <a:buSzPct val="100000"/>
              <a:buFont typeface="Wingdings" pitchFamily="2" charset="2"/>
              <a:buBlip>
                <a:blip r:embed="rId2"/>
              </a:buBlip>
            </a:pPr>
            <a:r>
              <a:rPr lang="es-MX" sz="2000" smtClean="0">
                <a:latin typeface="Tahoma" pitchFamily="34" charset="0"/>
              </a:rPr>
              <a:t>Expide las Matrículas Profesionales</a:t>
            </a:r>
          </a:p>
          <a:p>
            <a:pPr eaLnBrk="1" hangingPunct="1">
              <a:buSzPct val="100000"/>
              <a:buFont typeface="Wingdings" pitchFamily="2" charset="2"/>
              <a:buBlip>
                <a:blip r:embed="rId2"/>
              </a:buBlip>
            </a:pPr>
            <a:endParaRPr lang="es-MX" sz="2000" smtClean="0">
              <a:latin typeface="Tahoma" pitchFamily="34" charset="0"/>
            </a:endParaRPr>
          </a:p>
          <a:p>
            <a:pPr eaLnBrk="1" hangingPunct="1">
              <a:buSzPct val="100000"/>
              <a:buFont typeface="Wingdings" pitchFamily="2" charset="2"/>
              <a:buBlip>
                <a:blip r:embed="rId2"/>
              </a:buBlip>
            </a:pPr>
            <a:r>
              <a:rPr lang="es-MX" sz="2000" smtClean="0">
                <a:latin typeface="Tahoma" pitchFamily="34" charset="0"/>
              </a:rPr>
              <a:t>Expide Licencias Especiales para Extranjeros</a:t>
            </a:r>
          </a:p>
          <a:p>
            <a:pPr eaLnBrk="1" hangingPunct="1">
              <a:buSzPct val="100000"/>
              <a:buFont typeface="Wingdings" pitchFamily="2" charset="2"/>
              <a:buBlip>
                <a:blip r:embed="rId2"/>
              </a:buBlip>
            </a:pPr>
            <a:endParaRPr lang="es-MX" sz="2000" smtClean="0">
              <a:latin typeface="Tahoma" pitchFamily="34" charset="0"/>
            </a:endParaRPr>
          </a:p>
          <a:p>
            <a:pPr eaLnBrk="1" hangingPunct="1">
              <a:buSzPct val="100000"/>
              <a:buFont typeface="Wingdings" pitchFamily="2" charset="2"/>
              <a:buBlip>
                <a:blip r:embed="rId2"/>
              </a:buBlip>
            </a:pPr>
            <a:r>
              <a:rPr lang="es-MX" sz="2000" smtClean="0">
                <a:latin typeface="Tahoma" pitchFamily="34" charset="0"/>
              </a:rPr>
              <a:t>Adelanta procesos de juicio ético por faltas al Código de Etica Profesional </a:t>
            </a:r>
            <a:endParaRPr lang="es-ES" sz="2000" smtClean="0">
              <a:latin typeface="Tahoma" pitchFamily="34" charset="0"/>
            </a:endParaRPr>
          </a:p>
        </p:txBody>
      </p:sp>
      <p:pic>
        <p:nvPicPr>
          <p:cNvPr id="5" name="4 Imagen" descr="Logo - CPIP.jpg"/>
          <p:cNvPicPr preferRelativeResize="0">
            <a:picLocks/>
          </p:cNvPicPr>
          <p:nvPr/>
        </p:nvPicPr>
        <p:blipFill>
          <a:blip r:embed="rId3"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ln>
            <a:solidFill>
              <a:schemeClr val="hlink"/>
            </a:solidFill>
          </a:ln>
        </p:spPr>
        <p:txBody>
          <a:bodyPr lIns="92075" tIns="46038" rIns="92075" bIns="46038" anchor="ctr"/>
          <a:lstStyle/>
          <a:p>
            <a:pPr algn="ctr" eaLnBrk="1" hangingPunct="1">
              <a:defRPr/>
            </a:pPr>
            <a:r>
              <a:rPr lang="es-ES_tradnl"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Código de Ética Profesional para los Ingenieros</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10243" name="Rectangle 3"/>
          <p:cNvSpPr>
            <a:spLocks noGrp="1" noChangeArrowheads="1"/>
          </p:cNvSpPr>
          <p:nvPr>
            <p:ph type="body" idx="4294967295"/>
          </p:nvPr>
        </p:nvSpPr>
        <p:spPr/>
        <p:txBody>
          <a:bodyPr/>
          <a:lstStyle/>
          <a:p>
            <a:pPr algn="ctr" eaLnBrk="1" hangingPunct="1">
              <a:buFont typeface="Wingdings" pitchFamily="2" charset="2"/>
              <a:buNone/>
            </a:pPr>
            <a:endParaRPr lang="es-ES_tradnl" sz="2400" b="1" smtClean="0">
              <a:solidFill>
                <a:schemeClr val="folHlink"/>
              </a:solidFill>
              <a:latin typeface="Tahoma" pitchFamily="34" charset="0"/>
            </a:endParaRPr>
          </a:p>
          <a:p>
            <a:pPr algn="ctr" eaLnBrk="1" hangingPunct="1">
              <a:buFont typeface="Wingdings" pitchFamily="2" charset="2"/>
              <a:buNone/>
            </a:pPr>
            <a:endParaRPr lang="es-ES_tradnl" sz="2400" b="1" smtClean="0">
              <a:solidFill>
                <a:schemeClr val="folHlink"/>
              </a:solidFill>
              <a:latin typeface="Tahoma" pitchFamily="34" charset="0"/>
            </a:endParaRPr>
          </a:p>
          <a:p>
            <a:pPr algn="ctr" eaLnBrk="1" hangingPunct="1">
              <a:buFont typeface="Wingdings" pitchFamily="2" charset="2"/>
              <a:buNone/>
            </a:pPr>
            <a:r>
              <a:rPr lang="es-ES_tradnl" sz="2400" b="1" smtClean="0">
                <a:solidFill>
                  <a:srgbClr val="C00000"/>
                </a:solidFill>
                <a:latin typeface="Tahoma" pitchFamily="34" charset="0"/>
              </a:rPr>
              <a:t>Ley 842 de 2003 </a:t>
            </a:r>
          </a:p>
          <a:p>
            <a:pPr algn="just" eaLnBrk="1" hangingPunct="1">
              <a:buFont typeface="Wingdings" pitchFamily="2" charset="2"/>
              <a:buNone/>
            </a:pPr>
            <a:endParaRPr lang="es-ES_tradnl" sz="2400" b="1" smtClean="0">
              <a:solidFill>
                <a:schemeClr val="hlink"/>
              </a:solidFill>
              <a:latin typeface="Tahoma" pitchFamily="34" charset="0"/>
            </a:endParaRPr>
          </a:p>
          <a:p>
            <a:pPr algn="just" eaLnBrk="1" hangingPunct="1">
              <a:buFont typeface="Wingdings" pitchFamily="2" charset="2"/>
              <a:buNone/>
            </a:pPr>
            <a:r>
              <a:rPr lang="es-ES_tradnl" sz="2400" b="1" i="1" smtClean="0">
                <a:latin typeface="Tahoma" pitchFamily="34" charset="0"/>
              </a:rPr>
              <a:t>	</a:t>
            </a:r>
            <a:r>
              <a:rPr lang="es-ES_tradnl" sz="2400" smtClean="0">
                <a:latin typeface="Tahoma" pitchFamily="34" charset="0"/>
              </a:rPr>
              <a:t>Por la cual se modifica la reglamentación del ejercicio de la Ingeniería, de sus profesiones afines y de sus profesiones auxiliares, se adopta el Código de Etica Profesional y se dictan otras disposiciones</a:t>
            </a:r>
            <a:endParaRPr lang="es-ES" b="1" smtClean="0"/>
          </a:p>
        </p:txBody>
      </p:sp>
      <p:pic>
        <p:nvPicPr>
          <p:cNvPr id="4" name="4 Imagen" descr="logo Acipet_Final.JPG"/>
          <p:cNvPicPr>
            <a:picLocks noChangeAspect="1"/>
          </p:cNvPicPr>
          <p:nvPr/>
        </p:nvPicPr>
        <p:blipFill>
          <a:blip r:embed="rId2" cstate="print"/>
          <a:srcRect/>
          <a:stretch>
            <a:fillRect/>
          </a:stretch>
        </p:blipFill>
        <p:spPr bwMode="auto">
          <a:xfrm>
            <a:off x="7824487" y="6040640"/>
            <a:ext cx="1151684" cy="655313"/>
          </a:xfrm>
          <a:prstGeom prst="rect">
            <a:avLst/>
          </a:prstGeom>
          <a:ln>
            <a:noFill/>
          </a:ln>
          <a:effectLst>
            <a:softEdge rad="112500"/>
          </a:effectLst>
        </p:spPr>
      </p:pic>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lIns="92075" tIns="46038" rIns="92075" bIns="46038" anchor="ctr"/>
          <a:lstStyle/>
          <a:p>
            <a:pPr algn="ctr" eaLnBrk="1" hangingPunct="1">
              <a:defRPr/>
            </a:pPr>
            <a:r>
              <a:rPr lang="es-CO"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rPr>
              <a:t>Leyes que reglamentan la Ingeniería en Colombia</a:t>
            </a:r>
            <a:endParaRPr lang="es-ES" sz="3200" b="1" kern="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mn-ea"/>
              <a:cs typeface="+mn-cs"/>
            </a:endParaRPr>
          </a:p>
        </p:txBody>
      </p:sp>
      <p:sp>
        <p:nvSpPr>
          <p:cNvPr id="11267" name="Rectangle 3"/>
          <p:cNvSpPr>
            <a:spLocks noGrp="1" noChangeArrowheads="1"/>
          </p:cNvSpPr>
          <p:nvPr>
            <p:ph type="body" idx="4294967295"/>
          </p:nvPr>
        </p:nvSpPr>
        <p:spPr>
          <a:xfrm>
            <a:off x="525463" y="2024063"/>
            <a:ext cx="8229600" cy="4530725"/>
          </a:xfrm>
        </p:spPr>
        <p:txBody>
          <a:bodyPr/>
          <a:lstStyle/>
          <a:p>
            <a:pPr eaLnBrk="1" hangingPunct="1"/>
            <a:r>
              <a:rPr lang="es-CO" sz="2000" b="1" smtClean="0">
                <a:solidFill>
                  <a:srgbClr val="C00000"/>
                </a:solidFill>
                <a:latin typeface="Tahoma" pitchFamily="34" charset="0"/>
              </a:rPr>
              <a:t>Ley 18 de 1976</a:t>
            </a:r>
            <a:r>
              <a:rPr lang="es-CO" sz="2000" smtClean="0">
                <a:solidFill>
                  <a:srgbClr val="C00000"/>
                </a:solidFill>
                <a:latin typeface="Tahoma" pitchFamily="34" charset="0"/>
              </a:rPr>
              <a:t>: </a:t>
            </a:r>
            <a:r>
              <a:rPr lang="es-CO" sz="2000" smtClean="0">
                <a:latin typeface="Tahoma" pitchFamily="34" charset="0"/>
              </a:rPr>
              <a:t>Ingeniería Química</a:t>
            </a:r>
          </a:p>
          <a:p>
            <a:pPr eaLnBrk="1" hangingPunct="1">
              <a:buFont typeface="Wingdings" pitchFamily="2" charset="2"/>
              <a:buNone/>
            </a:pPr>
            <a:endParaRPr lang="es-CO" sz="2000" b="1" smtClean="0">
              <a:latin typeface="Tahoma" pitchFamily="34" charset="0"/>
            </a:endParaRPr>
          </a:p>
          <a:p>
            <a:pPr eaLnBrk="1" hangingPunct="1"/>
            <a:r>
              <a:rPr lang="es-CO" sz="2000" b="1" smtClean="0">
                <a:solidFill>
                  <a:srgbClr val="C00000"/>
                </a:solidFill>
                <a:latin typeface="Tahoma" pitchFamily="34" charset="0"/>
              </a:rPr>
              <a:t>Ley 20 de 1984: </a:t>
            </a:r>
            <a:r>
              <a:rPr lang="es-CO" sz="2000" b="1" smtClean="0">
                <a:latin typeface="Tahoma" pitchFamily="34" charset="0"/>
              </a:rPr>
              <a:t>Ingeniería de Petróleos</a:t>
            </a:r>
          </a:p>
          <a:p>
            <a:pPr algn="just" eaLnBrk="1" hangingPunct="1">
              <a:buFont typeface="Wingdings" pitchFamily="2" charset="2"/>
              <a:buNone/>
            </a:pPr>
            <a:endParaRPr lang="es-CO" sz="2000" b="1" smtClean="0">
              <a:latin typeface="Tahoma" pitchFamily="34" charset="0"/>
            </a:endParaRPr>
          </a:p>
          <a:p>
            <a:pPr eaLnBrk="1" hangingPunct="1"/>
            <a:r>
              <a:rPr lang="es-CO" sz="2000" b="1" smtClean="0">
                <a:solidFill>
                  <a:srgbClr val="C00000"/>
                </a:solidFill>
                <a:latin typeface="Tahoma" pitchFamily="34" charset="0"/>
              </a:rPr>
              <a:t>Ley 51 de 1986: </a:t>
            </a:r>
            <a:r>
              <a:rPr lang="es-CO" sz="2000" smtClean="0">
                <a:latin typeface="Tahoma" pitchFamily="34" charset="0"/>
              </a:rPr>
              <a:t>Ingenierías eléctrica, mecánica, electrónica, electromecánica, metalúrgica, nuclear, aeronáutica y de telecomunicaciones</a:t>
            </a:r>
          </a:p>
          <a:p>
            <a:pPr eaLnBrk="1" hangingPunct="1">
              <a:buFont typeface="Wingdings" pitchFamily="2" charset="2"/>
              <a:buNone/>
            </a:pPr>
            <a:endParaRPr lang="es-CO" sz="2000" b="1" smtClean="0">
              <a:latin typeface="Tahoma" pitchFamily="34" charset="0"/>
            </a:endParaRPr>
          </a:p>
          <a:p>
            <a:pPr eaLnBrk="1" hangingPunct="1"/>
            <a:r>
              <a:rPr lang="es-CO" sz="2000" b="1" smtClean="0">
                <a:solidFill>
                  <a:srgbClr val="C00000"/>
                </a:solidFill>
                <a:latin typeface="Tahoma" pitchFamily="34" charset="0"/>
              </a:rPr>
              <a:t>Ley 842 de 2003: </a:t>
            </a:r>
            <a:r>
              <a:rPr lang="es-CO" sz="2000" smtClean="0">
                <a:latin typeface="Tahoma" pitchFamily="34" charset="0"/>
              </a:rPr>
              <a:t>Las demás ingenierías</a:t>
            </a:r>
            <a:endParaRPr lang="es-ES" sz="2000" smtClean="0">
              <a:latin typeface="Tahoma" pitchFamily="34" charset="0"/>
            </a:endParaRPr>
          </a:p>
        </p:txBody>
      </p:sp>
      <p:pic>
        <p:nvPicPr>
          <p:cNvPr id="5" name="4 Imagen" descr="Logo - CPIP.jpg"/>
          <p:cNvPicPr preferRelativeResize="0">
            <a:picLocks/>
          </p:cNvPicPr>
          <p:nvPr/>
        </p:nvPicPr>
        <p:blipFill>
          <a:blip r:embed="rId2" cstate="print"/>
          <a:stretch>
            <a:fillRect/>
          </a:stretch>
        </p:blipFill>
        <p:spPr>
          <a:xfrm>
            <a:off x="8090704" y="6041985"/>
            <a:ext cx="902825" cy="532435"/>
          </a:xfrm>
          <a:prstGeom prst="rect">
            <a:avLst/>
          </a:prstGeom>
          <a:ln w="3175">
            <a:solidFill>
              <a:schemeClr val="tx1"/>
            </a:solidFill>
          </a:ln>
          <a:effectLst>
            <a:softEdge rad="112500"/>
          </a:effectLst>
        </p:spPr>
      </p:pic>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Nivel">
  <a:themeElements>
    <a:clrScheme name="Personalizado 11">
      <a:dk1>
        <a:srgbClr val="000080"/>
      </a:dk1>
      <a:lt1>
        <a:srgbClr val="FFFFFF"/>
      </a:lt1>
      <a:dk2>
        <a:srgbClr val="FFFFFF"/>
      </a:dk2>
      <a:lt2>
        <a:srgbClr val="808080"/>
      </a:lt2>
      <a:accent1>
        <a:srgbClr val="B4D7EB"/>
      </a:accent1>
      <a:accent2>
        <a:srgbClr val="183883"/>
      </a:accent2>
      <a:accent3>
        <a:srgbClr val="FFFFFF"/>
      </a:accent3>
      <a:accent4>
        <a:srgbClr val="00006C"/>
      </a:accent4>
      <a:accent5>
        <a:srgbClr val="D6E8F3"/>
      </a:accent5>
      <a:accent6>
        <a:srgbClr val="153276"/>
      </a:accent6>
      <a:hlink>
        <a:srgbClr val="365B91"/>
      </a:hlink>
      <a:folHlink>
        <a:srgbClr val="00B050"/>
      </a:folHlink>
    </a:clrScheme>
    <a:fontScheme name="Ni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i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Ni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Ni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Ni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Ni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Ni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2431</TotalTime>
  <Words>1754</Words>
  <Application>Microsoft Office PowerPoint</Application>
  <PresentationFormat>Presentación en pantalla (4:3)</PresentationFormat>
  <Paragraphs>318</Paragraphs>
  <Slides>41</Slides>
  <Notes>3</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41</vt:i4>
      </vt:variant>
    </vt:vector>
  </HeadingPairs>
  <TitlesOfParts>
    <vt:vector size="51" baseType="lpstr">
      <vt:lpstr>Times New Roman</vt:lpstr>
      <vt:lpstr>Arial</vt:lpstr>
      <vt:lpstr>Garamond</vt:lpstr>
      <vt:lpstr>Verdana</vt:lpstr>
      <vt:lpstr>Wingdings</vt:lpstr>
      <vt:lpstr>Tahoma</vt:lpstr>
      <vt:lpstr>Calibri</vt:lpstr>
      <vt:lpstr>Showcard Gothic</vt:lpstr>
      <vt:lpstr>Monotype Sorts</vt:lpstr>
      <vt:lpstr>Nivel</vt:lpstr>
      <vt:lpstr>Diapositiva 1</vt:lpstr>
      <vt:lpstr>Diapositiva 2</vt:lpstr>
      <vt:lpstr>Diapositiva 3</vt:lpstr>
      <vt:lpstr>Diapositiva 4</vt:lpstr>
      <vt:lpstr>Diapositiva 5</vt:lpstr>
      <vt:lpstr>Experiencia Profesional </vt:lpstr>
      <vt:lpstr>Consejo Profesional de Ingeniería de Petróleos</vt:lpstr>
      <vt:lpstr>Código de Ética Profesional para los Ingenieros</vt:lpstr>
      <vt:lpstr>Leyes que reglamentan la Ingeniería en Colombia</vt:lpstr>
      <vt:lpstr>Qué es un Código de Ética Profesional ?</vt:lpstr>
      <vt:lpstr>Por qué un Código de Ética para los Ingenieros?</vt:lpstr>
      <vt:lpstr>Aspectos Generales del Código de Etica  Profesional</vt:lpstr>
      <vt:lpstr>Estructura del Código de Ética</vt:lpstr>
      <vt:lpstr>Principios Eticos </vt:lpstr>
      <vt:lpstr>Deberes Generales de los ingenieros</vt:lpstr>
      <vt:lpstr>Deberes con la Sociedad</vt:lpstr>
      <vt:lpstr>Deberes con la Sociedad </vt:lpstr>
      <vt:lpstr>Deberes con la Dignidad de la Profesión</vt:lpstr>
      <vt:lpstr>Deberes con los Colegas</vt:lpstr>
      <vt:lpstr>Deberes con los Clientes</vt:lpstr>
      <vt:lpstr>Deber Laboral y en Licitaciones</vt:lpstr>
      <vt:lpstr>Prohibiciones Generales para los Ingenieros</vt:lpstr>
      <vt:lpstr>Prohibiciones Generales</vt:lpstr>
      <vt:lpstr>Prohibiciones con la Sociedad</vt:lpstr>
      <vt:lpstr>Prohibición respecto de la Dignidad de la Profesión</vt:lpstr>
      <vt:lpstr>Prohibiciones frente a los Colegas</vt:lpstr>
      <vt:lpstr>Prohibiciones frente al Cliente</vt:lpstr>
      <vt:lpstr>Prohibición Laboral</vt:lpstr>
      <vt:lpstr>Prohibición en Licitaciones</vt:lpstr>
      <vt:lpstr>Inhabilidades es Incompatibilidades</vt:lpstr>
      <vt:lpstr>CODIGO DE ETICA</vt:lpstr>
      <vt:lpstr>Principios Procesales</vt:lpstr>
      <vt:lpstr>Principios Procesales</vt:lpstr>
      <vt:lpstr>Principios Procesales</vt:lpstr>
      <vt:lpstr>Sanciones Eticas</vt:lpstr>
      <vt:lpstr>Criterios para determinar  la gravedad de la falta</vt:lpstr>
      <vt:lpstr>Elementos de la Falta Disciplinaria</vt:lpstr>
      <vt:lpstr>El Proceso en Términos </vt:lpstr>
      <vt:lpstr>El Proceso en Términos</vt:lpstr>
      <vt:lpstr>Documentos Necesarios en el proceso</vt:lpstr>
      <vt:lpstr>Documentos Necesarios en el Proceso</vt:lpstr>
    </vt:vector>
  </TitlesOfParts>
  <Company>ACIEM Cundinamarca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Profesional Nacional de Ingenierías Eléctrica, Mecánica y Profesiones Afines</dc:title>
  <dc:creator>ACIEM Cundinamarca</dc:creator>
  <cp:lastModifiedBy>William Florez</cp:lastModifiedBy>
  <cp:revision>252</cp:revision>
  <dcterms:created xsi:type="dcterms:W3CDTF">2002-11-27T22:16:46Z</dcterms:created>
  <dcterms:modified xsi:type="dcterms:W3CDTF">2011-08-24T14:47:43Z</dcterms:modified>
</cp:coreProperties>
</file>