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9F5FA6-2FF4-437F-A4AB-42F8AB524424}" type="doc">
      <dgm:prSet loTypeId="urn:microsoft.com/office/officeart/2005/8/layout/hierarchy2" loCatId="hierarchy" qsTypeId="urn:microsoft.com/office/officeart/2005/8/quickstyle/simple1" qsCatId="simple" csTypeId="urn:microsoft.com/office/officeart/2005/8/colors/accent0_1" csCatId="mainScheme" phldr="1"/>
      <dgm:spPr/>
      <dgm:t>
        <a:bodyPr/>
        <a:lstStyle/>
        <a:p>
          <a:endParaRPr lang="es-CO"/>
        </a:p>
      </dgm:t>
    </dgm:pt>
    <dgm:pt modelId="{08E12A0E-C578-4606-88BB-AFB580E17F06}">
      <dgm:prSet phldrT="[Texto]" custT="1"/>
      <dgm:spPr/>
      <dgm:t>
        <a:bodyPr/>
        <a:lstStyle/>
        <a:p>
          <a:r>
            <a:rPr lang="es-CO" sz="1000" b="1"/>
            <a:t>Ingeniero de Petróleos Servidor Público </a:t>
          </a:r>
        </a:p>
      </dgm:t>
    </dgm:pt>
    <dgm:pt modelId="{A7F1EBAF-ED35-4844-8C42-C97464D96AB4}" type="parTrans" cxnId="{5D4EF542-30E3-42BF-8636-AB2A6B837CD6}">
      <dgm:prSet/>
      <dgm:spPr/>
      <dgm:t>
        <a:bodyPr/>
        <a:lstStyle/>
        <a:p>
          <a:endParaRPr lang="es-CO"/>
        </a:p>
      </dgm:t>
    </dgm:pt>
    <dgm:pt modelId="{D70685C8-A853-4657-A4E2-F5BA51787F3D}" type="sibTrans" cxnId="{5D4EF542-30E3-42BF-8636-AB2A6B837CD6}">
      <dgm:prSet/>
      <dgm:spPr/>
      <dgm:t>
        <a:bodyPr/>
        <a:lstStyle/>
        <a:p>
          <a:endParaRPr lang="es-CO"/>
        </a:p>
      </dgm:t>
    </dgm:pt>
    <dgm:pt modelId="{7F2C7DE1-02D7-4B54-9069-C0F27A3E8881}">
      <dgm:prSet phldrT="[Texto]" custT="1"/>
      <dgm:spPr/>
      <dgm:t>
        <a:bodyPr/>
        <a:lstStyle/>
        <a:p>
          <a:r>
            <a:rPr lang="es-CO" sz="1000" b="1"/>
            <a:t>FALTA:</a:t>
          </a:r>
          <a:r>
            <a:rPr lang="es-CO" sz="1000"/>
            <a:t>Encubrimiento Ilegal de la Profesión en calidad de servidor Público </a:t>
          </a:r>
        </a:p>
      </dgm:t>
    </dgm:pt>
    <dgm:pt modelId="{12C2760B-99E6-4798-8EDF-EB0B047016D4}" type="parTrans" cxnId="{536463A5-19BC-4EE6-BA24-F99A37045BF2}">
      <dgm:prSet/>
      <dgm:spPr/>
      <dgm:t>
        <a:bodyPr/>
        <a:lstStyle/>
        <a:p>
          <a:endParaRPr lang="es-CO"/>
        </a:p>
      </dgm:t>
    </dgm:pt>
    <dgm:pt modelId="{58CB3898-05EB-470A-A1A0-202632C46B4E}" type="sibTrans" cxnId="{536463A5-19BC-4EE6-BA24-F99A37045BF2}">
      <dgm:prSet/>
      <dgm:spPr/>
      <dgm:t>
        <a:bodyPr/>
        <a:lstStyle/>
        <a:p>
          <a:endParaRPr lang="es-CO"/>
        </a:p>
      </dgm:t>
    </dgm:pt>
    <dgm:pt modelId="{F40F77D8-4D37-472C-9B70-A32BB1BD8801}">
      <dgm:prSet phldrT="[Texto]" custT="1"/>
      <dgm:spPr/>
      <dgm:t>
        <a:bodyPr/>
        <a:lstStyle/>
        <a:p>
          <a:r>
            <a:rPr lang="es-CO" sz="1000"/>
            <a:t>Sancionable Disciplinariamente  por la ley 734 de 2002 Codigo Disciplinario Unico </a:t>
          </a:r>
        </a:p>
      </dgm:t>
    </dgm:pt>
    <dgm:pt modelId="{CDB8F475-4F6E-4F13-97EC-4286F4FA69CF}" type="parTrans" cxnId="{4BDE5DD8-DD7A-4CD2-A225-84C9D15C864C}">
      <dgm:prSet/>
      <dgm:spPr/>
      <dgm:t>
        <a:bodyPr/>
        <a:lstStyle/>
        <a:p>
          <a:endParaRPr lang="es-CO"/>
        </a:p>
      </dgm:t>
    </dgm:pt>
    <dgm:pt modelId="{1A88FA28-2204-4916-B9AE-FD9AE13E8DD9}" type="sibTrans" cxnId="{4BDE5DD8-DD7A-4CD2-A225-84C9D15C864C}">
      <dgm:prSet/>
      <dgm:spPr/>
      <dgm:t>
        <a:bodyPr/>
        <a:lstStyle/>
        <a:p>
          <a:endParaRPr lang="es-CO"/>
        </a:p>
      </dgm:t>
    </dgm:pt>
    <dgm:pt modelId="{F89F6A0D-AA6B-4A15-A882-A3A380436ABB}">
      <dgm:prSet phldrT="[Texto]" custT="1"/>
      <dgm:spPr/>
      <dgm:t>
        <a:bodyPr/>
        <a:lstStyle/>
        <a:p>
          <a:r>
            <a:rPr lang="es-CO" sz="1000" b="1" dirty="0"/>
            <a:t>FALTA:</a:t>
          </a:r>
          <a:r>
            <a:rPr lang="es-CO" sz="1000" dirty="0"/>
            <a:t> Encubrimiento Ilegal de la Profesión en calidad de Ingeniero de petróleos </a:t>
          </a:r>
        </a:p>
      </dgm:t>
    </dgm:pt>
    <dgm:pt modelId="{118120C0-8C92-4D53-B8F1-C8F2E47D677F}" type="parTrans" cxnId="{228F65D6-9B34-4C4F-90FC-37043E9C9522}">
      <dgm:prSet/>
      <dgm:spPr/>
      <dgm:t>
        <a:bodyPr/>
        <a:lstStyle/>
        <a:p>
          <a:endParaRPr lang="es-CO"/>
        </a:p>
      </dgm:t>
    </dgm:pt>
    <dgm:pt modelId="{0CEABD4E-8FF4-49A0-8217-548CEF352332}" type="sibTrans" cxnId="{228F65D6-9B34-4C4F-90FC-37043E9C9522}">
      <dgm:prSet/>
      <dgm:spPr/>
      <dgm:t>
        <a:bodyPr/>
        <a:lstStyle/>
        <a:p>
          <a:endParaRPr lang="es-CO"/>
        </a:p>
      </dgm:t>
    </dgm:pt>
    <dgm:pt modelId="{F69509D7-29F5-477F-A8C2-99E8F0FA1EFD}">
      <dgm:prSet phldrT="[Texto]" custT="1"/>
      <dgm:spPr/>
      <dgm:t>
        <a:bodyPr/>
        <a:lstStyle/>
        <a:p>
          <a:r>
            <a:rPr lang="es-CO" sz="1000"/>
            <a:t>Sancionable disciplinariamente por la Ley 842 de </a:t>
          </a:r>
          <a:r>
            <a:rPr lang="es-CO" sz="1000" b="0" i="0"/>
            <a:t>2003  por la cual se adopta el Código de Ética Profesional y la Ley 20 de 1984</a:t>
          </a:r>
        </a:p>
      </dgm:t>
    </dgm:pt>
    <dgm:pt modelId="{6A316072-F73C-44C2-BBE2-766ECA2BEA5F}" type="parTrans" cxnId="{1BCE83D3-48A1-4F22-8759-C86D422D6FAA}">
      <dgm:prSet/>
      <dgm:spPr/>
      <dgm:t>
        <a:bodyPr/>
        <a:lstStyle/>
        <a:p>
          <a:endParaRPr lang="es-CO"/>
        </a:p>
      </dgm:t>
    </dgm:pt>
    <dgm:pt modelId="{C2D5741D-877D-4D1D-AD16-B2527C6F7E72}" type="sibTrans" cxnId="{1BCE83D3-48A1-4F22-8759-C86D422D6FAA}">
      <dgm:prSet/>
      <dgm:spPr/>
      <dgm:t>
        <a:bodyPr/>
        <a:lstStyle/>
        <a:p>
          <a:endParaRPr lang="es-CO"/>
        </a:p>
      </dgm:t>
    </dgm:pt>
    <dgm:pt modelId="{A851C5C1-28C9-43AD-809C-E1D192BD52F7}" type="pres">
      <dgm:prSet presAssocID="{C09F5FA6-2FF4-437F-A4AB-42F8AB524424}" presName="diagram" presStyleCnt="0">
        <dgm:presLayoutVars>
          <dgm:chPref val="1"/>
          <dgm:dir/>
          <dgm:animOne val="branch"/>
          <dgm:animLvl val="lvl"/>
          <dgm:resizeHandles val="exact"/>
        </dgm:presLayoutVars>
      </dgm:prSet>
      <dgm:spPr/>
      <dgm:t>
        <a:bodyPr/>
        <a:lstStyle/>
        <a:p>
          <a:endParaRPr lang="es-ES"/>
        </a:p>
      </dgm:t>
    </dgm:pt>
    <dgm:pt modelId="{28A8B969-F320-4186-B1A7-6835F8FB1DAE}" type="pres">
      <dgm:prSet presAssocID="{08E12A0E-C578-4606-88BB-AFB580E17F06}" presName="root1" presStyleCnt="0"/>
      <dgm:spPr/>
    </dgm:pt>
    <dgm:pt modelId="{67561A64-3204-4DE2-AD57-B93485D1DB16}" type="pres">
      <dgm:prSet presAssocID="{08E12A0E-C578-4606-88BB-AFB580E17F06}" presName="LevelOneTextNode" presStyleLbl="node0" presStyleIdx="0" presStyleCnt="1">
        <dgm:presLayoutVars>
          <dgm:chPref val="3"/>
        </dgm:presLayoutVars>
      </dgm:prSet>
      <dgm:spPr/>
      <dgm:t>
        <a:bodyPr/>
        <a:lstStyle/>
        <a:p>
          <a:endParaRPr lang="es-ES"/>
        </a:p>
      </dgm:t>
    </dgm:pt>
    <dgm:pt modelId="{68464416-F173-4560-A003-C9C6CBBD6DA7}" type="pres">
      <dgm:prSet presAssocID="{08E12A0E-C578-4606-88BB-AFB580E17F06}" presName="level2hierChild" presStyleCnt="0"/>
      <dgm:spPr/>
    </dgm:pt>
    <dgm:pt modelId="{F3AC1635-AF9D-4F28-80E1-4D1299C1F9D6}" type="pres">
      <dgm:prSet presAssocID="{12C2760B-99E6-4798-8EDF-EB0B047016D4}" presName="conn2-1" presStyleLbl="parChTrans1D2" presStyleIdx="0" presStyleCnt="2"/>
      <dgm:spPr/>
      <dgm:t>
        <a:bodyPr/>
        <a:lstStyle/>
        <a:p>
          <a:endParaRPr lang="es-ES"/>
        </a:p>
      </dgm:t>
    </dgm:pt>
    <dgm:pt modelId="{0FC911C3-DEBE-4E84-95A6-8CC220AF1B6D}" type="pres">
      <dgm:prSet presAssocID="{12C2760B-99E6-4798-8EDF-EB0B047016D4}" presName="connTx" presStyleLbl="parChTrans1D2" presStyleIdx="0" presStyleCnt="2"/>
      <dgm:spPr/>
      <dgm:t>
        <a:bodyPr/>
        <a:lstStyle/>
        <a:p>
          <a:endParaRPr lang="es-ES"/>
        </a:p>
      </dgm:t>
    </dgm:pt>
    <dgm:pt modelId="{FC501BF0-53DC-4417-AA3A-3109B0AA8168}" type="pres">
      <dgm:prSet presAssocID="{7F2C7DE1-02D7-4B54-9069-C0F27A3E8881}" presName="root2" presStyleCnt="0"/>
      <dgm:spPr/>
    </dgm:pt>
    <dgm:pt modelId="{D5D10DAF-762E-4959-9D62-93EDFF151463}" type="pres">
      <dgm:prSet presAssocID="{7F2C7DE1-02D7-4B54-9069-C0F27A3E8881}" presName="LevelTwoTextNode" presStyleLbl="node2" presStyleIdx="0" presStyleCnt="2">
        <dgm:presLayoutVars>
          <dgm:chPref val="3"/>
        </dgm:presLayoutVars>
      </dgm:prSet>
      <dgm:spPr/>
      <dgm:t>
        <a:bodyPr/>
        <a:lstStyle/>
        <a:p>
          <a:endParaRPr lang="es-ES"/>
        </a:p>
      </dgm:t>
    </dgm:pt>
    <dgm:pt modelId="{C1F56D42-7928-47D3-AA90-B13ECB9B8FBA}" type="pres">
      <dgm:prSet presAssocID="{7F2C7DE1-02D7-4B54-9069-C0F27A3E8881}" presName="level3hierChild" presStyleCnt="0"/>
      <dgm:spPr/>
    </dgm:pt>
    <dgm:pt modelId="{E9E4BCD0-93DE-470A-ACC7-3CF9AAC1389D}" type="pres">
      <dgm:prSet presAssocID="{CDB8F475-4F6E-4F13-97EC-4286F4FA69CF}" presName="conn2-1" presStyleLbl="parChTrans1D3" presStyleIdx="0" presStyleCnt="2"/>
      <dgm:spPr/>
      <dgm:t>
        <a:bodyPr/>
        <a:lstStyle/>
        <a:p>
          <a:endParaRPr lang="es-ES"/>
        </a:p>
      </dgm:t>
    </dgm:pt>
    <dgm:pt modelId="{CE48A451-C269-47E2-A8A4-CF56188DBC5D}" type="pres">
      <dgm:prSet presAssocID="{CDB8F475-4F6E-4F13-97EC-4286F4FA69CF}" presName="connTx" presStyleLbl="parChTrans1D3" presStyleIdx="0" presStyleCnt="2"/>
      <dgm:spPr/>
      <dgm:t>
        <a:bodyPr/>
        <a:lstStyle/>
        <a:p>
          <a:endParaRPr lang="es-ES"/>
        </a:p>
      </dgm:t>
    </dgm:pt>
    <dgm:pt modelId="{3CC4C04A-8F5D-4B4F-95AE-6D301F0600BB}" type="pres">
      <dgm:prSet presAssocID="{F40F77D8-4D37-472C-9B70-A32BB1BD8801}" presName="root2" presStyleCnt="0"/>
      <dgm:spPr/>
    </dgm:pt>
    <dgm:pt modelId="{ED19136B-57CC-42AE-8480-AA2E45E34197}" type="pres">
      <dgm:prSet presAssocID="{F40F77D8-4D37-472C-9B70-A32BB1BD8801}" presName="LevelTwoTextNode" presStyleLbl="node3" presStyleIdx="0" presStyleCnt="2">
        <dgm:presLayoutVars>
          <dgm:chPref val="3"/>
        </dgm:presLayoutVars>
      </dgm:prSet>
      <dgm:spPr/>
      <dgm:t>
        <a:bodyPr/>
        <a:lstStyle/>
        <a:p>
          <a:endParaRPr lang="es-ES"/>
        </a:p>
      </dgm:t>
    </dgm:pt>
    <dgm:pt modelId="{625531A9-3393-4BA1-9A0A-A8EED9D548B8}" type="pres">
      <dgm:prSet presAssocID="{F40F77D8-4D37-472C-9B70-A32BB1BD8801}" presName="level3hierChild" presStyleCnt="0"/>
      <dgm:spPr/>
    </dgm:pt>
    <dgm:pt modelId="{D88FA2BE-5EF4-42E9-8CD8-8AD2ED5AB95E}" type="pres">
      <dgm:prSet presAssocID="{118120C0-8C92-4D53-B8F1-C8F2E47D677F}" presName="conn2-1" presStyleLbl="parChTrans1D2" presStyleIdx="1" presStyleCnt="2"/>
      <dgm:spPr/>
      <dgm:t>
        <a:bodyPr/>
        <a:lstStyle/>
        <a:p>
          <a:endParaRPr lang="es-ES"/>
        </a:p>
      </dgm:t>
    </dgm:pt>
    <dgm:pt modelId="{B8EEE51D-03FA-4D35-92EA-1E907253E33E}" type="pres">
      <dgm:prSet presAssocID="{118120C0-8C92-4D53-B8F1-C8F2E47D677F}" presName="connTx" presStyleLbl="parChTrans1D2" presStyleIdx="1" presStyleCnt="2"/>
      <dgm:spPr/>
      <dgm:t>
        <a:bodyPr/>
        <a:lstStyle/>
        <a:p>
          <a:endParaRPr lang="es-ES"/>
        </a:p>
      </dgm:t>
    </dgm:pt>
    <dgm:pt modelId="{1CC96DD5-91BF-4068-BD76-57A943284A75}" type="pres">
      <dgm:prSet presAssocID="{F89F6A0D-AA6B-4A15-A882-A3A380436ABB}" presName="root2" presStyleCnt="0"/>
      <dgm:spPr/>
    </dgm:pt>
    <dgm:pt modelId="{71E82FE8-5D77-4793-A995-24CB3E9833BD}" type="pres">
      <dgm:prSet presAssocID="{F89F6A0D-AA6B-4A15-A882-A3A380436ABB}" presName="LevelTwoTextNode" presStyleLbl="node2" presStyleIdx="1" presStyleCnt="2">
        <dgm:presLayoutVars>
          <dgm:chPref val="3"/>
        </dgm:presLayoutVars>
      </dgm:prSet>
      <dgm:spPr/>
      <dgm:t>
        <a:bodyPr/>
        <a:lstStyle/>
        <a:p>
          <a:endParaRPr lang="es-ES"/>
        </a:p>
      </dgm:t>
    </dgm:pt>
    <dgm:pt modelId="{2F8699CA-9E3D-4083-88D6-F9602A846D06}" type="pres">
      <dgm:prSet presAssocID="{F89F6A0D-AA6B-4A15-A882-A3A380436ABB}" presName="level3hierChild" presStyleCnt="0"/>
      <dgm:spPr/>
    </dgm:pt>
    <dgm:pt modelId="{BB16CC8F-BEF1-43C1-B65D-43E10CC44164}" type="pres">
      <dgm:prSet presAssocID="{6A316072-F73C-44C2-BBE2-766ECA2BEA5F}" presName="conn2-1" presStyleLbl="parChTrans1D3" presStyleIdx="1" presStyleCnt="2"/>
      <dgm:spPr/>
      <dgm:t>
        <a:bodyPr/>
        <a:lstStyle/>
        <a:p>
          <a:endParaRPr lang="es-ES"/>
        </a:p>
      </dgm:t>
    </dgm:pt>
    <dgm:pt modelId="{10F74B07-9A42-44BE-8BD5-BAA120173040}" type="pres">
      <dgm:prSet presAssocID="{6A316072-F73C-44C2-BBE2-766ECA2BEA5F}" presName="connTx" presStyleLbl="parChTrans1D3" presStyleIdx="1" presStyleCnt="2"/>
      <dgm:spPr/>
      <dgm:t>
        <a:bodyPr/>
        <a:lstStyle/>
        <a:p>
          <a:endParaRPr lang="es-ES"/>
        </a:p>
      </dgm:t>
    </dgm:pt>
    <dgm:pt modelId="{48B4DBC3-925B-4652-A459-95C6472A8357}" type="pres">
      <dgm:prSet presAssocID="{F69509D7-29F5-477F-A8C2-99E8F0FA1EFD}" presName="root2" presStyleCnt="0"/>
      <dgm:spPr/>
    </dgm:pt>
    <dgm:pt modelId="{B86D3DD9-B48E-4F70-9528-C3D13BFB6196}" type="pres">
      <dgm:prSet presAssocID="{F69509D7-29F5-477F-A8C2-99E8F0FA1EFD}" presName="LevelTwoTextNode" presStyleLbl="node3" presStyleIdx="1" presStyleCnt="2" custScaleY="117798">
        <dgm:presLayoutVars>
          <dgm:chPref val="3"/>
        </dgm:presLayoutVars>
      </dgm:prSet>
      <dgm:spPr/>
      <dgm:t>
        <a:bodyPr/>
        <a:lstStyle/>
        <a:p>
          <a:endParaRPr lang="es-ES"/>
        </a:p>
      </dgm:t>
    </dgm:pt>
    <dgm:pt modelId="{39B66210-0FBE-445F-B79F-9B04C18C8889}" type="pres">
      <dgm:prSet presAssocID="{F69509D7-29F5-477F-A8C2-99E8F0FA1EFD}" presName="level3hierChild" presStyleCnt="0"/>
      <dgm:spPr/>
    </dgm:pt>
  </dgm:ptLst>
  <dgm:cxnLst>
    <dgm:cxn modelId="{536463A5-19BC-4EE6-BA24-F99A37045BF2}" srcId="{08E12A0E-C578-4606-88BB-AFB580E17F06}" destId="{7F2C7DE1-02D7-4B54-9069-C0F27A3E8881}" srcOrd="0" destOrd="0" parTransId="{12C2760B-99E6-4798-8EDF-EB0B047016D4}" sibTransId="{58CB3898-05EB-470A-A1A0-202632C46B4E}"/>
    <dgm:cxn modelId="{5D4EF542-30E3-42BF-8636-AB2A6B837CD6}" srcId="{C09F5FA6-2FF4-437F-A4AB-42F8AB524424}" destId="{08E12A0E-C578-4606-88BB-AFB580E17F06}" srcOrd="0" destOrd="0" parTransId="{A7F1EBAF-ED35-4844-8C42-C97464D96AB4}" sibTransId="{D70685C8-A853-4657-A4E2-F5BA51787F3D}"/>
    <dgm:cxn modelId="{E8B1B9BE-326A-4C84-AF12-37804F76EC43}" type="presOf" srcId="{12C2760B-99E6-4798-8EDF-EB0B047016D4}" destId="{0FC911C3-DEBE-4E84-95A6-8CC220AF1B6D}" srcOrd="1" destOrd="0" presId="urn:microsoft.com/office/officeart/2005/8/layout/hierarchy2"/>
    <dgm:cxn modelId="{DE02604A-E245-4BB5-A0F2-6BBA3796C590}" type="presOf" srcId="{CDB8F475-4F6E-4F13-97EC-4286F4FA69CF}" destId="{CE48A451-C269-47E2-A8A4-CF56188DBC5D}" srcOrd="1" destOrd="0" presId="urn:microsoft.com/office/officeart/2005/8/layout/hierarchy2"/>
    <dgm:cxn modelId="{4AECFFA7-EE4E-414A-A662-98345CB008FF}" type="presOf" srcId="{F89F6A0D-AA6B-4A15-A882-A3A380436ABB}" destId="{71E82FE8-5D77-4793-A995-24CB3E9833BD}" srcOrd="0" destOrd="0" presId="urn:microsoft.com/office/officeart/2005/8/layout/hierarchy2"/>
    <dgm:cxn modelId="{F304CF1D-A94C-4B84-9301-E709CA3F3DB4}" type="presOf" srcId="{F40F77D8-4D37-472C-9B70-A32BB1BD8801}" destId="{ED19136B-57CC-42AE-8480-AA2E45E34197}" srcOrd="0" destOrd="0" presId="urn:microsoft.com/office/officeart/2005/8/layout/hierarchy2"/>
    <dgm:cxn modelId="{228F65D6-9B34-4C4F-90FC-37043E9C9522}" srcId="{08E12A0E-C578-4606-88BB-AFB580E17F06}" destId="{F89F6A0D-AA6B-4A15-A882-A3A380436ABB}" srcOrd="1" destOrd="0" parTransId="{118120C0-8C92-4D53-B8F1-C8F2E47D677F}" sibTransId="{0CEABD4E-8FF4-49A0-8217-548CEF352332}"/>
    <dgm:cxn modelId="{FEAFCAC9-8964-4A1B-9867-DA9A8C698E1C}" type="presOf" srcId="{7F2C7DE1-02D7-4B54-9069-C0F27A3E8881}" destId="{D5D10DAF-762E-4959-9D62-93EDFF151463}" srcOrd="0" destOrd="0" presId="urn:microsoft.com/office/officeart/2005/8/layout/hierarchy2"/>
    <dgm:cxn modelId="{15D71E73-375E-45AE-8113-6B710429286D}" type="presOf" srcId="{118120C0-8C92-4D53-B8F1-C8F2E47D677F}" destId="{B8EEE51D-03FA-4D35-92EA-1E907253E33E}" srcOrd="1" destOrd="0" presId="urn:microsoft.com/office/officeart/2005/8/layout/hierarchy2"/>
    <dgm:cxn modelId="{4BDE5DD8-DD7A-4CD2-A225-84C9D15C864C}" srcId="{7F2C7DE1-02D7-4B54-9069-C0F27A3E8881}" destId="{F40F77D8-4D37-472C-9B70-A32BB1BD8801}" srcOrd="0" destOrd="0" parTransId="{CDB8F475-4F6E-4F13-97EC-4286F4FA69CF}" sibTransId="{1A88FA28-2204-4916-B9AE-FD9AE13E8DD9}"/>
    <dgm:cxn modelId="{2B4881A0-5542-4EC1-9C09-3E49D58B1FEB}" type="presOf" srcId="{12C2760B-99E6-4798-8EDF-EB0B047016D4}" destId="{F3AC1635-AF9D-4F28-80E1-4D1299C1F9D6}" srcOrd="0" destOrd="0" presId="urn:microsoft.com/office/officeart/2005/8/layout/hierarchy2"/>
    <dgm:cxn modelId="{BF51F5A6-F91B-44C3-8C26-37AEE25E746B}" type="presOf" srcId="{118120C0-8C92-4D53-B8F1-C8F2E47D677F}" destId="{D88FA2BE-5EF4-42E9-8CD8-8AD2ED5AB95E}" srcOrd="0" destOrd="0" presId="urn:microsoft.com/office/officeart/2005/8/layout/hierarchy2"/>
    <dgm:cxn modelId="{A5509D2C-346C-4B58-A3AD-00AFEE97B3E7}" type="presOf" srcId="{6A316072-F73C-44C2-BBE2-766ECA2BEA5F}" destId="{BB16CC8F-BEF1-43C1-B65D-43E10CC44164}" srcOrd="0" destOrd="0" presId="urn:microsoft.com/office/officeart/2005/8/layout/hierarchy2"/>
    <dgm:cxn modelId="{F52D7A48-1813-47C6-A6C2-EDAF7F09AABC}" type="presOf" srcId="{C09F5FA6-2FF4-437F-A4AB-42F8AB524424}" destId="{A851C5C1-28C9-43AD-809C-E1D192BD52F7}" srcOrd="0" destOrd="0" presId="urn:microsoft.com/office/officeart/2005/8/layout/hierarchy2"/>
    <dgm:cxn modelId="{76438210-8AF1-4B7F-85CA-C49F80D396FE}" type="presOf" srcId="{08E12A0E-C578-4606-88BB-AFB580E17F06}" destId="{67561A64-3204-4DE2-AD57-B93485D1DB16}" srcOrd="0" destOrd="0" presId="urn:microsoft.com/office/officeart/2005/8/layout/hierarchy2"/>
    <dgm:cxn modelId="{26E47803-7E5B-411F-A014-26D84E93BF69}" type="presOf" srcId="{6A316072-F73C-44C2-BBE2-766ECA2BEA5F}" destId="{10F74B07-9A42-44BE-8BD5-BAA120173040}" srcOrd="1" destOrd="0" presId="urn:microsoft.com/office/officeart/2005/8/layout/hierarchy2"/>
    <dgm:cxn modelId="{BACE1937-B40D-4E00-B6A8-25796D2D4CC6}" type="presOf" srcId="{F69509D7-29F5-477F-A8C2-99E8F0FA1EFD}" destId="{B86D3DD9-B48E-4F70-9528-C3D13BFB6196}" srcOrd="0" destOrd="0" presId="urn:microsoft.com/office/officeart/2005/8/layout/hierarchy2"/>
    <dgm:cxn modelId="{3C251ED1-FB4E-435E-A86A-49F708E4653C}" type="presOf" srcId="{CDB8F475-4F6E-4F13-97EC-4286F4FA69CF}" destId="{E9E4BCD0-93DE-470A-ACC7-3CF9AAC1389D}" srcOrd="0" destOrd="0" presId="urn:microsoft.com/office/officeart/2005/8/layout/hierarchy2"/>
    <dgm:cxn modelId="{1BCE83D3-48A1-4F22-8759-C86D422D6FAA}" srcId="{F89F6A0D-AA6B-4A15-A882-A3A380436ABB}" destId="{F69509D7-29F5-477F-A8C2-99E8F0FA1EFD}" srcOrd="0" destOrd="0" parTransId="{6A316072-F73C-44C2-BBE2-766ECA2BEA5F}" sibTransId="{C2D5741D-877D-4D1D-AD16-B2527C6F7E72}"/>
    <dgm:cxn modelId="{AA440927-2AD9-4961-B655-61D4D8B54753}" type="presParOf" srcId="{A851C5C1-28C9-43AD-809C-E1D192BD52F7}" destId="{28A8B969-F320-4186-B1A7-6835F8FB1DAE}" srcOrd="0" destOrd="0" presId="urn:microsoft.com/office/officeart/2005/8/layout/hierarchy2"/>
    <dgm:cxn modelId="{CE5A9BDE-9C16-4C99-8A48-C60B1198C682}" type="presParOf" srcId="{28A8B969-F320-4186-B1A7-6835F8FB1DAE}" destId="{67561A64-3204-4DE2-AD57-B93485D1DB16}" srcOrd="0" destOrd="0" presId="urn:microsoft.com/office/officeart/2005/8/layout/hierarchy2"/>
    <dgm:cxn modelId="{25E0F724-9740-478F-B087-3A0AF981BF61}" type="presParOf" srcId="{28A8B969-F320-4186-B1A7-6835F8FB1DAE}" destId="{68464416-F173-4560-A003-C9C6CBBD6DA7}" srcOrd="1" destOrd="0" presId="urn:microsoft.com/office/officeart/2005/8/layout/hierarchy2"/>
    <dgm:cxn modelId="{1EF38890-253B-41A5-8007-FEB82B81B28B}" type="presParOf" srcId="{68464416-F173-4560-A003-C9C6CBBD6DA7}" destId="{F3AC1635-AF9D-4F28-80E1-4D1299C1F9D6}" srcOrd="0" destOrd="0" presId="urn:microsoft.com/office/officeart/2005/8/layout/hierarchy2"/>
    <dgm:cxn modelId="{D555044B-F28C-41AE-AB73-C7ABEDFE10A5}" type="presParOf" srcId="{F3AC1635-AF9D-4F28-80E1-4D1299C1F9D6}" destId="{0FC911C3-DEBE-4E84-95A6-8CC220AF1B6D}" srcOrd="0" destOrd="0" presId="urn:microsoft.com/office/officeart/2005/8/layout/hierarchy2"/>
    <dgm:cxn modelId="{39975668-8DBA-40C2-A656-9D0ECEED5669}" type="presParOf" srcId="{68464416-F173-4560-A003-C9C6CBBD6DA7}" destId="{FC501BF0-53DC-4417-AA3A-3109B0AA8168}" srcOrd="1" destOrd="0" presId="urn:microsoft.com/office/officeart/2005/8/layout/hierarchy2"/>
    <dgm:cxn modelId="{65EEE39E-7EE9-46AB-A8D2-767F95FD9B7E}" type="presParOf" srcId="{FC501BF0-53DC-4417-AA3A-3109B0AA8168}" destId="{D5D10DAF-762E-4959-9D62-93EDFF151463}" srcOrd="0" destOrd="0" presId="urn:microsoft.com/office/officeart/2005/8/layout/hierarchy2"/>
    <dgm:cxn modelId="{9B842751-9598-4B34-9CB0-E8AB83F740D2}" type="presParOf" srcId="{FC501BF0-53DC-4417-AA3A-3109B0AA8168}" destId="{C1F56D42-7928-47D3-AA90-B13ECB9B8FBA}" srcOrd="1" destOrd="0" presId="urn:microsoft.com/office/officeart/2005/8/layout/hierarchy2"/>
    <dgm:cxn modelId="{AA0E53D7-4DAB-45B1-876D-285777DECAAE}" type="presParOf" srcId="{C1F56D42-7928-47D3-AA90-B13ECB9B8FBA}" destId="{E9E4BCD0-93DE-470A-ACC7-3CF9AAC1389D}" srcOrd="0" destOrd="0" presId="urn:microsoft.com/office/officeart/2005/8/layout/hierarchy2"/>
    <dgm:cxn modelId="{28084E6E-7EC4-4CA1-9485-A2125F06D1EB}" type="presParOf" srcId="{E9E4BCD0-93DE-470A-ACC7-3CF9AAC1389D}" destId="{CE48A451-C269-47E2-A8A4-CF56188DBC5D}" srcOrd="0" destOrd="0" presId="urn:microsoft.com/office/officeart/2005/8/layout/hierarchy2"/>
    <dgm:cxn modelId="{EA3BE69A-A2D0-49DA-A1A0-51CD7D9D028C}" type="presParOf" srcId="{C1F56D42-7928-47D3-AA90-B13ECB9B8FBA}" destId="{3CC4C04A-8F5D-4B4F-95AE-6D301F0600BB}" srcOrd="1" destOrd="0" presId="urn:microsoft.com/office/officeart/2005/8/layout/hierarchy2"/>
    <dgm:cxn modelId="{D415D213-881C-4379-A393-AA5DB1D24761}" type="presParOf" srcId="{3CC4C04A-8F5D-4B4F-95AE-6D301F0600BB}" destId="{ED19136B-57CC-42AE-8480-AA2E45E34197}" srcOrd="0" destOrd="0" presId="urn:microsoft.com/office/officeart/2005/8/layout/hierarchy2"/>
    <dgm:cxn modelId="{7211C43D-3838-4B68-AE55-C0DFAFA87770}" type="presParOf" srcId="{3CC4C04A-8F5D-4B4F-95AE-6D301F0600BB}" destId="{625531A9-3393-4BA1-9A0A-A8EED9D548B8}" srcOrd="1" destOrd="0" presId="urn:microsoft.com/office/officeart/2005/8/layout/hierarchy2"/>
    <dgm:cxn modelId="{94B37A2B-BCA6-4629-83E4-8AAB92C2AD72}" type="presParOf" srcId="{68464416-F173-4560-A003-C9C6CBBD6DA7}" destId="{D88FA2BE-5EF4-42E9-8CD8-8AD2ED5AB95E}" srcOrd="2" destOrd="0" presId="urn:microsoft.com/office/officeart/2005/8/layout/hierarchy2"/>
    <dgm:cxn modelId="{13223397-1BD4-4A00-9346-8D7A0754B4EE}" type="presParOf" srcId="{D88FA2BE-5EF4-42E9-8CD8-8AD2ED5AB95E}" destId="{B8EEE51D-03FA-4D35-92EA-1E907253E33E}" srcOrd="0" destOrd="0" presId="urn:microsoft.com/office/officeart/2005/8/layout/hierarchy2"/>
    <dgm:cxn modelId="{95CB90C3-8DC2-482F-9A7E-45F6AB2EFF10}" type="presParOf" srcId="{68464416-F173-4560-A003-C9C6CBBD6DA7}" destId="{1CC96DD5-91BF-4068-BD76-57A943284A75}" srcOrd="3" destOrd="0" presId="urn:microsoft.com/office/officeart/2005/8/layout/hierarchy2"/>
    <dgm:cxn modelId="{32B6FF16-3BF9-4FB0-9D70-B854361AE175}" type="presParOf" srcId="{1CC96DD5-91BF-4068-BD76-57A943284A75}" destId="{71E82FE8-5D77-4793-A995-24CB3E9833BD}" srcOrd="0" destOrd="0" presId="urn:microsoft.com/office/officeart/2005/8/layout/hierarchy2"/>
    <dgm:cxn modelId="{7C9C922B-5712-4FDE-8BED-9C2F466650EB}" type="presParOf" srcId="{1CC96DD5-91BF-4068-BD76-57A943284A75}" destId="{2F8699CA-9E3D-4083-88D6-F9602A846D06}" srcOrd="1" destOrd="0" presId="urn:microsoft.com/office/officeart/2005/8/layout/hierarchy2"/>
    <dgm:cxn modelId="{85829E19-1347-44AB-AC20-6C00A038503A}" type="presParOf" srcId="{2F8699CA-9E3D-4083-88D6-F9602A846D06}" destId="{BB16CC8F-BEF1-43C1-B65D-43E10CC44164}" srcOrd="0" destOrd="0" presId="urn:microsoft.com/office/officeart/2005/8/layout/hierarchy2"/>
    <dgm:cxn modelId="{E3CB7BB0-3E10-4F0C-8C32-0A1E594B2808}" type="presParOf" srcId="{BB16CC8F-BEF1-43C1-B65D-43E10CC44164}" destId="{10F74B07-9A42-44BE-8BD5-BAA120173040}" srcOrd="0" destOrd="0" presId="urn:microsoft.com/office/officeart/2005/8/layout/hierarchy2"/>
    <dgm:cxn modelId="{67E42E08-D3D1-481A-B846-2F62AC3AE854}" type="presParOf" srcId="{2F8699CA-9E3D-4083-88D6-F9602A846D06}" destId="{48B4DBC3-925B-4652-A459-95C6472A8357}" srcOrd="1" destOrd="0" presId="urn:microsoft.com/office/officeart/2005/8/layout/hierarchy2"/>
    <dgm:cxn modelId="{BC158C7C-D491-43B9-825E-FB9FF0878009}" type="presParOf" srcId="{48B4DBC3-925B-4652-A459-95C6472A8357}" destId="{B86D3DD9-B48E-4F70-9528-C3D13BFB6196}" srcOrd="0" destOrd="0" presId="urn:microsoft.com/office/officeart/2005/8/layout/hierarchy2"/>
    <dgm:cxn modelId="{0CA6109F-5228-4563-98D8-A176EA00D2E6}" type="presParOf" srcId="{48B4DBC3-925B-4652-A459-95C6472A8357}" destId="{39B66210-0FBE-445F-B79F-9B04C18C8889}"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561A64-3204-4DE2-AD57-B93485D1DB16}">
      <dsp:nvSpPr>
        <dsp:cNvPr id="0" name=""/>
        <dsp:cNvSpPr/>
      </dsp:nvSpPr>
      <dsp:spPr>
        <a:xfrm>
          <a:off x="5366" y="1136542"/>
          <a:ext cx="1721103" cy="86055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CO" sz="1000" b="1" kern="1200"/>
            <a:t>Ingeniero de Petróleos Servidor Público </a:t>
          </a:r>
        </a:p>
      </dsp:txBody>
      <dsp:txXfrm>
        <a:off x="30571" y="1161747"/>
        <a:ext cx="1670693" cy="810141"/>
      </dsp:txXfrm>
    </dsp:sp>
    <dsp:sp modelId="{F3AC1635-AF9D-4F28-80E1-4D1299C1F9D6}">
      <dsp:nvSpPr>
        <dsp:cNvPr id="0" name=""/>
        <dsp:cNvSpPr/>
      </dsp:nvSpPr>
      <dsp:spPr>
        <a:xfrm rot="19334815">
          <a:off x="1635329" y="1276139"/>
          <a:ext cx="870720" cy="48251"/>
        </a:xfrm>
        <a:custGeom>
          <a:avLst/>
          <a:gdLst/>
          <a:ahLst/>
          <a:cxnLst/>
          <a:rect l="0" t="0" r="0" b="0"/>
          <a:pathLst>
            <a:path>
              <a:moveTo>
                <a:pt x="0" y="24125"/>
              </a:moveTo>
              <a:lnTo>
                <a:pt x="870720" y="2412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2048922" y="1278497"/>
        <a:ext cx="43536" cy="43536"/>
      </dsp:txXfrm>
    </dsp:sp>
    <dsp:sp modelId="{D5D10DAF-762E-4959-9D62-93EDFF151463}">
      <dsp:nvSpPr>
        <dsp:cNvPr id="0" name=""/>
        <dsp:cNvSpPr/>
      </dsp:nvSpPr>
      <dsp:spPr>
        <a:xfrm>
          <a:off x="2414910" y="603435"/>
          <a:ext cx="1721103" cy="86055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CO" sz="1000" b="1" kern="1200"/>
            <a:t>FALTA:</a:t>
          </a:r>
          <a:r>
            <a:rPr lang="es-CO" sz="1000" kern="1200"/>
            <a:t>Encubrimiento Ilegal de la Profesión en calidad de servidor Público </a:t>
          </a:r>
        </a:p>
      </dsp:txBody>
      <dsp:txXfrm>
        <a:off x="2440115" y="628640"/>
        <a:ext cx="1670693" cy="810141"/>
      </dsp:txXfrm>
    </dsp:sp>
    <dsp:sp modelId="{E9E4BCD0-93DE-470A-ACC7-3CF9AAC1389D}">
      <dsp:nvSpPr>
        <dsp:cNvPr id="0" name=""/>
        <dsp:cNvSpPr/>
      </dsp:nvSpPr>
      <dsp:spPr>
        <a:xfrm>
          <a:off x="4136014" y="1009585"/>
          <a:ext cx="688441" cy="48251"/>
        </a:xfrm>
        <a:custGeom>
          <a:avLst/>
          <a:gdLst/>
          <a:ahLst/>
          <a:cxnLst/>
          <a:rect l="0" t="0" r="0" b="0"/>
          <a:pathLst>
            <a:path>
              <a:moveTo>
                <a:pt x="0" y="24125"/>
              </a:moveTo>
              <a:lnTo>
                <a:pt x="688441" y="2412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4463023" y="1016500"/>
        <a:ext cx="34422" cy="34422"/>
      </dsp:txXfrm>
    </dsp:sp>
    <dsp:sp modelId="{ED19136B-57CC-42AE-8480-AA2E45E34197}">
      <dsp:nvSpPr>
        <dsp:cNvPr id="0" name=""/>
        <dsp:cNvSpPr/>
      </dsp:nvSpPr>
      <dsp:spPr>
        <a:xfrm>
          <a:off x="4824455" y="603435"/>
          <a:ext cx="1721103" cy="86055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CO" sz="1000" kern="1200"/>
            <a:t>Sancionable Disciplinariamente  por la ley 734 de 2002 Codigo Disciplinario Unico </a:t>
          </a:r>
        </a:p>
      </dsp:txBody>
      <dsp:txXfrm>
        <a:off x="4849660" y="628640"/>
        <a:ext cx="1670693" cy="810141"/>
      </dsp:txXfrm>
    </dsp:sp>
    <dsp:sp modelId="{D88FA2BE-5EF4-42E9-8CD8-8AD2ED5AB95E}">
      <dsp:nvSpPr>
        <dsp:cNvPr id="0" name=""/>
        <dsp:cNvSpPr/>
      </dsp:nvSpPr>
      <dsp:spPr>
        <a:xfrm rot="2265185">
          <a:off x="1635329" y="1809246"/>
          <a:ext cx="870720" cy="48251"/>
        </a:xfrm>
        <a:custGeom>
          <a:avLst/>
          <a:gdLst/>
          <a:ahLst/>
          <a:cxnLst/>
          <a:rect l="0" t="0" r="0" b="0"/>
          <a:pathLst>
            <a:path>
              <a:moveTo>
                <a:pt x="0" y="24125"/>
              </a:moveTo>
              <a:lnTo>
                <a:pt x="870720" y="2412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2048922" y="1811604"/>
        <a:ext cx="43536" cy="43536"/>
      </dsp:txXfrm>
    </dsp:sp>
    <dsp:sp modelId="{71E82FE8-5D77-4793-A995-24CB3E9833BD}">
      <dsp:nvSpPr>
        <dsp:cNvPr id="0" name=""/>
        <dsp:cNvSpPr/>
      </dsp:nvSpPr>
      <dsp:spPr>
        <a:xfrm>
          <a:off x="2414910" y="1669650"/>
          <a:ext cx="1721103" cy="86055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CO" sz="1000" b="1" kern="1200" dirty="0"/>
            <a:t>FALTA:</a:t>
          </a:r>
          <a:r>
            <a:rPr lang="es-CO" sz="1000" kern="1200" dirty="0"/>
            <a:t> Encubrimiento Ilegal de la Profesión en calidad de Ingeniero de petróleos </a:t>
          </a:r>
        </a:p>
      </dsp:txBody>
      <dsp:txXfrm>
        <a:off x="2440115" y="1694855"/>
        <a:ext cx="1670693" cy="810141"/>
      </dsp:txXfrm>
    </dsp:sp>
    <dsp:sp modelId="{BB16CC8F-BEF1-43C1-B65D-43E10CC44164}">
      <dsp:nvSpPr>
        <dsp:cNvPr id="0" name=""/>
        <dsp:cNvSpPr/>
      </dsp:nvSpPr>
      <dsp:spPr>
        <a:xfrm>
          <a:off x="4136014" y="2075800"/>
          <a:ext cx="688441" cy="48251"/>
        </a:xfrm>
        <a:custGeom>
          <a:avLst/>
          <a:gdLst/>
          <a:ahLst/>
          <a:cxnLst/>
          <a:rect l="0" t="0" r="0" b="0"/>
          <a:pathLst>
            <a:path>
              <a:moveTo>
                <a:pt x="0" y="24125"/>
              </a:moveTo>
              <a:lnTo>
                <a:pt x="688441" y="2412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4463023" y="2082715"/>
        <a:ext cx="34422" cy="34422"/>
      </dsp:txXfrm>
    </dsp:sp>
    <dsp:sp modelId="{B86D3DD9-B48E-4F70-9528-C3D13BFB6196}">
      <dsp:nvSpPr>
        <dsp:cNvPr id="0" name=""/>
        <dsp:cNvSpPr/>
      </dsp:nvSpPr>
      <dsp:spPr>
        <a:xfrm>
          <a:off x="4824455" y="1593069"/>
          <a:ext cx="1721103" cy="1013712"/>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CO" sz="1000" kern="1200"/>
            <a:t>Sancionable disciplinariamente por la Ley 842 de </a:t>
          </a:r>
          <a:r>
            <a:rPr lang="es-CO" sz="1000" b="0" i="0" kern="1200"/>
            <a:t>2003  por la cual se adopta el Código de Ética Profesional y la Ley 20 de 1984</a:t>
          </a:r>
        </a:p>
      </dsp:txBody>
      <dsp:txXfrm>
        <a:off x="4854146" y="1622760"/>
        <a:ext cx="1661721" cy="9543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EF6F18A5-9E27-4742-887F-66ABA317591A}" type="datetimeFigureOut">
              <a:rPr lang="en-US" smtClean="0"/>
              <a:t>4/23/2020</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55548F-8F78-4F6B-9DEE-8C25489F8ECF}" type="slidenum">
              <a:rPr lang="en-US" smtClean="0"/>
              <a:t>‹Nº›</a:t>
            </a:fld>
            <a:endParaRPr lang="en-US"/>
          </a:p>
        </p:txBody>
      </p:sp>
    </p:spTree>
    <p:extLst>
      <p:ext uri="{BB962C8B-B14F-4D97-AF65-F5344CB8AC3E}">
        <p14:creationId xmlns:p14="http://schemas.microsoft.com/office/powerpoint/2010/main" val="3289106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F6F18A5-9E27-4742-887F-66ABA317591A}" type="datetimeFigureOut">
              <a:rPr lang="en-US" smtClean="0"/>
              <a:t>4/23/2020</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55548F-8F78-4F6B-9DEE-8C25489F8ECF}" type="slidenum">
              <a:rPr lang="en-US" smtClean="0"/>
              <a:t>‹Nº›</a:t>
            </a:fld>
            <a:endParaRPr lang="en-US"/>
          </a:p>
        </p:txBody>
      </p:sp>
    </p:spTree>
    <p:extLst>
      <p:ext uri="{BB962C8B-B14F-4D97-AF65-F5344CB8AC3E}">
        <p14:creationId xmlns:p14="http://schemas.microsoft.com/office/powerpoint/2010/main" val="4137511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F6F18A5-9E27-4742-887F-66ABA317591A}" type="datetimeFigureOut">
              <a:rPr lang="en-US" smtClean="0"/>
              <a:t>4/23/2020</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55548F-8F78-4F6B-9DEE-8C25489F8ECF}" type="slidenum">
              <a:rPr lang="en-US" smtClean="0"/>
              <a:t>‹Nº›</a:t>
            </a:fld>
            <a:endParaRPr lang="en-US"/>
          </a:p>
        </p:txBody>
      </p:sp>
    </p:spTree>
    <p:extLst>
      <p:ext uri="{BB962C8B-B14F-4D97-AF65-F5344CB8AC3E}">
        <p14:creationId xmlns:p14="http://schemas.microsoft.com/office/powerpoint/2010/main" val="2783569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F6F18A5-9E27-4742-887F-66ABA317591A}" type="datetimeFigureOut">
              <a:rPr lang="en-US" smtClean="0"/>
              <a:t>4/23/2020</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55548F-8F78-4F6B-9DEE-8C25489F8ECF}" type="slidenum">
              <a:rPr lang="en-US" smtClean="0"/>
              <a:t>‹Nº›</a:t>
            </a:fld>
            <a:endParaRPr lang="en-US"/>
          </a:p>
        </p:txBody>
      </p:sp>
    </p:spTree>
    <p:extLst>
      <p:ext uri="{BB962C8B-B14F-4D97-AF65-F5344CB8AC3E}">
        <p14:creationId xmlns:p14="http://schemas.microsoft.com/office/powerpoint/2010/main" val="937428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EF6F18A5-9E27-4742-887F-66ABA317591A}" type="datetimeFigureOut">
              <a:rPr lang="en-US" smtClean="0"/>
              <a:t>4/23/2020</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55548F-8F78-4F6B-9DEE-8C25489F8ECF}" type="slidenum">
              <a:rPr lang="en-US" smtClean="0"/>
              <a:t>‹Nº›</a:t>
            </a:fld>
            <a:endParaRPr lang="en-US"/>
          </a:p>
        </p:txBody>
      </p:sp>
    </p:spTree>
    <p:extLst>
      <p:ext uri="{BB962C8B-B14F-4D97-AF65-F5344CB8AC3E}">
        <p14:creationId xmlns:p14="http://schemas.microsoft.com/office/powerpoint/2010/main" val="3644276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EF6F18A5-9E27-4742-887F-66ABA317591A}" type="datetimeFigureOut">
              <a:rPr lang="en-US" smtClean="0"/>
              <a:t>4/23/2020</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9D55548F-8F78-4F6B-9DEE-8C25489F8ECF}" type="slidenum">
              <a:rPr lang="en-US" smtClean="0"/>
              <a:t>‹Nº›</a:t>
            </a:fld>
            <a:endParaRPr lang="en-US"/>
          </a:p>
        </p:txBody>
      </p:sp>
    </p:spTree>
    <p:extLst>
      <p:ext uri="{BB962C8B-B14F-4D97-AF65-F5344CB8AC3E}">
        <p14:creationId xmlns:p14="http://schemas.microsoft.com/office/powerpoint/2010/main" val="3971285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EF6F18A5-9E27-4742-887F-66ABA317591A}" type="datetimeFigureOut">
              <a:rPr lang="en-US" smtClean="0"/>
              <a:t>4/23/2020</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9D55548F-8F78-4F6B-9DEE-8C25489F8ECF}" type="slidenum">
              <a:rPr lang="en-US" smtClean="0"/>
              <a:t>‹Nº›</a:t>
            </a:fld>
            <a:endParaRPr lang="en-US"/>
          </a:p>
        </p:txBody>
      </p:sp>
    </p:spTree>
    <p:extLst>
      <p:ext uri="{BB962C8B-B14F-4D97-AF65-F5344CB8AC3E}">
        <p14:creationId xmlns:p14="http://schemas.microsoft.com/office/powerpoint/2010/main" val="3263423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EF6F18A5-9E27-4742-887F-66ABA317591A}" type="datetimeFigureOut">
              <a:rPr lang="en-US" smtClean="0"/>
              <a:t>4/23/2020</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9D55548F-8F78-4F6B-9DEE-8C25489F8ECF}" type="slidenum">
              <a:rPr lang="en-US" smtClean="0"/>
              <a:t>‹Nº›</a:t>
            </a:fld>
            <a:endParaRPr lang="en-US"/>
          </a:p>
        </p:txBody>
      </p:sp>
    </p:spTree>
    <p:extLst>
      <p:ext uri="{BB962C8B-B14F-4D97-AF65-F5344CB8AC3E}">
        <p14:creationId xmlns:p14="http://schemas.microsoft.com/office/powerpoint/2010/main" val="3156829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F6F18A5-9E27-4742-887F-66ABA317591A}" type="datetimeFigureOut">
              <a:rPr lang="en-US" smtClean="0"/>
              <a:t>4/23/2020</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9D55548F-8F78-4F6B-9DEE-8C25489F8ECF}" type="slidenum">
              <a:rPr lang="en-US" smtClean="0"/>
              <a:t>‹Nº›</a:t>
            </a:fld>
            <a:endParaRPr lang="en-US"/>
          </a:p>
        </p:txBody>
      </p:sp>
    </p:spTree>
    <p:extLst>
      <p:ext uri="{BB962C8B-B14F-4D97-AF65-F5344CB8AC3E}">
        <p14:creationId xmlns:p14="http://schemas.microsoft.com/office/powerpoint/2010/main" val="3831902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F6F18A5-9E27-4742-887F-66ABA317591A}" type="datetimeFigureOut">
              <a:rPr lang="en-US" smtClean="0"/>
              <a:t>4/23/2020</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9D55548F-8F78-4F6B-9DEE-8C25489F8ECF}" type="slidenum">
              <a:rPr lang="en-US" smtClean="0"/>
              <a:t>‹Nº›</a:t>
            </a:fld>
            <a:endParaRPr lang="en-US"/>
          </a:p>
        </p:txBody>
      </p:sp>
    </p:spTree>
    <p:extLst>
      <p:ext uri="{BB962C8B-B14F-4D97-AF65-F5344CB8AC3E}">
        <p14:creationId xmlns:p14="http://schemas.microsoft.com/office/powerpoint/2010/main" val="54174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F6F18A5-9E27-4742-887F-66ABA317591A}" type="datetimeFigureOut">
              <a:rPr lang="en-US" smtClean="0"/>
              <a:t>4/23/2020</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9D55548F-8F78-4F6B-9DEE-8C25489F8ECF}" type="slidenum">
              <a:rPr lang="en-US" smtClean="0"/>
              <a:t>‹Nº›</a:t>
            </a:fld>
            <a:endParaRPr lang="en-US"/>
          </a:p>
        </p:txBody>
      </p:sp>
    </p:spTree>
    <p:extLst>
      <p:ext uri="{BB962C8B-B14F-4D97-AF65-F5344CB8AC3E}">
        <p14:creationId xmlns:p14="http://schemas.microsoft.com/office/powerpoint/2010/main" val="982230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F18A5-9E27-4742-887F-66ABA317591A}" type="datetimeFigureOut">
              <a:rPr lang="en-US" smtClean="0"/>
              <a:t>4/23/2020</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5548F-8F78-4F6B-9DEE-8C25489F8ECF}" type="slidenum">
              <a:rPr lang="en-US" smtClean="0"/>
              <a:t>‹Nº›</a:t>
            </a:fld>
            <a:endParaRPr lang="en-US"/>
          </a:p>
        </p:txBody>
      </p:sp>
    </p:spTree>
    <p:extLst>
      <p:ext uri="{BB962C8B-B14F-4D97-AF65-F5344CB8AC3E}">
        <p14:creationId xmlns:p14="http://schemas.microsoft.com/office/powerpoint/2010/main" val="694658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a:extLst>
              <a:ext uri="{FF2B5EF4-FFF2-40B4-BE49-F238E27FC236}">
                <a16:creationId xmlns:a16="http://schemas.microsoft.com/office/drawing/2014/main" id="{1839248E-FEAB-49AA-824D-B561EAF128A3}"/>
              </a:ext>
            </a:extLst>
          </p:cNvPr>
          <p:cNvSpPr>
            <a:spLocks noGrp="1"/>
          </p:cNvSpPr>
          <p:nvPr>
            <p:ph type="subTitle" idx="1"/>
          </p:nvPr>
        </p:nvSpPr>
        <p:spPr>
          <a:xfrm>
            <a:off x="371851" y="2672473"/>
            <a:ext cx="11555895" cy="1269275"/>
          </a:xfrm>
        </p:spPr>
        <p:txBody>
          <a:bodyPr>
            <a:normAutofit/>
          </a:bodyPr>
          <a:lstStyle/>
          <a:p>
            <a:pPr lvl="0"/>
            <a:r>
              <a:rPr lang="es-CO" sz="4000" b="1" dirty="0" smtClean="0">
                <a:solidFill>
                  <a:srgbClr val="002060"/>
                </a:solidFill>
                <a:latin typeface="+mj-lt"/>
                <a:ea typeface="+mj-ea"/>
                <a:cs typeface="+mj-cs"/>
              </a:rPr>
              <a:t>INFORMACIÓN DEL EJERCICIO ILEGAL DE LA INGENIERÍA DE PETRÓLEOS EN COLOMBIA Y SUS CONSECUENCIAS.</a:t>
            </a:r>
          </a:p>
          <a:p>
            <a:endParaRPr lang="es-CO" sz="4000" dirty="0"/>
          </a:p>
        </p:txBody>
      </p:sp>
      <p:pic>
        <p:nvPicPr>
          <p:cNvPr id="7" name="Imagen 6">
            <a:extLst>
              <a:ext uri="{FF2B5EF4-FFF2-40B4-BE49-F238E27FC236}">
                <a16:creationId xmlns:a16="http://schemas.microsoft.com/office/drawing/2014/main" id="{15E1F427-EA98-4130-A0F7-0C196FFABFF5}"/>
              </a:ext>
            </a:extLst>
          </p:cNvPr>
          <p:cNvPicPr>
            <a:picLocks noChangeAspect="1"/>
          </p:cNvPicPr>
          <p:nvPr/>
        </p:nvPicPr>
        <p:blipFill>
          <a:blip r:embed="rId2"/>
          <a:stretch>
            <a:fillRect/>
          </a:stretch>
        </p:blipFill>
        <p:spPr>
          <a:xfrm>
            <a:off x="9494142" y="778401"/>
            <a:ext cx="2538548" cy="1269275"/>
          </a:xfrm>
          <a:prstGeom prst="rect">
            <a:avLst/>
          </a:prstGeom>
        </p:spPr>
      </p:pic>
      <p:sp>
        <p:nvSpPr>
          <p:cNvPr id="8" name="CuadroTexto 7">
            <a:extLst>
              <a:ext uri="{FF2B5EF4-FFF2-40B4-BE49-F238E27FC236}">
                <a16:creationId xmlns:a16="http://schemas.microsoft.com/office/drawing/2014/main" id="{D978E321-600E-44CC-A293-C5333064FEF9}"/>
              </a:ext>
            </a:extLst>
          </p:cNvPr>
          <p:cNvSpPr txBox="1"/>
          <p:nvPr/>
        </p:nvSpPr>
        <p:spPr>
          <a:xfrm>
            <a:off x="1099930" y="5835821"/>
            <a:ext cx="10310191" cy="962816"/>
          </a:xfrm>
          <a:prstGeom prst="rect">
            <a:avLst/>
          </a:prstGeom>
          <a:noFill/>
        </p:spPr>
        <p:txBody>
          <a:bodyPr wrap="square" rtlCol="0">
            <a:spAutoFit/>
          </a:bodyPr>
          <a:lstStyle/>
          <a:p>
            <a:endParaRPr lang="es-CO" dirty="0"/>
          </a:p>
        </p:txBody>
      </p:sp>
    </p:spTree>
    <p:extLst>
      <p:ext uri="{BB962C8B-B14F-4D97-AF65-F5344CB8AC3E}">
        <p14:creationId xmlns:p14="http://schemas.microsoft.com/office/powerpoint/2010/main" val="2001616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A173D-7D87-45D0-9043-F1F64A9498EE}"/>
              </a:ext>
            </a:extLst>
          </p:cNvPr>
          <p:cNvSpPr>
            <a:spLocks noGrp="1"/>
          </p:cNvSpPr>
          <p:nvPr>
            <p:ph type="title"/>
          </p:nvPr>
        </p:nvSpPr>
        <p:spPr>
          <a:xfrm>
            <a:off x="651933" y="474133"/>
            <a:ext cx="10888134" cy="4966980"/>
          </a:xfrm>
        </p:spPr>
        <p:txBody>
          <a:bodyPr>
            <a:normAutofit fontScale="90000"/>
          </a:bodyPr>
          <a:lstStyle/>
          <a:p>
            <a:pPr algn="ct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ES" sz="3600" b="1" dirty="0">
                <a:solidFill>
                  <a:srgbClr val="002060"/>
                </a:solidFill>
              </a:rPr>
              <a:t>COMO VALIDAR LA MATRICULA PROFESIONAL Y/O LICENCIA ESPECIAL TEMPORAL EXPEDIDA POR EL CPIP </a:t>
            </a:r>
            <a:br>
              <a:rPr lang="es-ES" sz="3600" b="1" dirty="0">
                <a:solidFill>
                  <a:srgbClr val="002060"/>
                </a:solidFill>
              </a:rPr>
            </a:br>
            <a:r>
              <a:rPr lang="es-ES" sz="2800" b="1" dirty="0"/>
              <a:t/>
            </a:r>
            <a:br>
              <a:rPr lang="es-ES" sz="2800" b="1" dirty="0"/>
            </a:br>
            <a:r>
              <a:rPr lang="es-MX" sz="2700" b="1" dirty="0"/>
              <a:t/>
            </a:r>
            <a:br>
              <a:rPr lang="es-MX" sz="2700" b="1" dirty="0"/>
            </a:br>
            <a:r>
              <a:rPr lang="es-ES" sz="2800" dirty="0" smtClean="0"/>
              <a:t>Ingresando a la </a:t>
            </a:r>
            <a:r>
              <a:rPr lang="es-ES" sz="2800" dirty="0"/>
              <a:t>página web https://www.cpip.org.co/ </a:t>
            </a:r>
            <a:r>
              <a:rPr lang="es-ES" sz="2800" dirty="0" smtClean="0"/>
              <a:t> se </a:t>
            </a:r>
            <a:r>
              <a:rPr lang="es-ES" sz="2800" dirty="0" err="1" smtClean="0"/>
              <a:t>encontran</a:t>
            </a:r>
            <a:r>
              <a:rPr lang="es-ES" sz="2800" dirty="0" smtClean="0"/>
              <a:t> unos enlaces denominados: “INGENIEROS MATRICULADOS” (Listado de profesionales con Matriculas Profesionales), “LICENCIAS VIGENTES” (Son las Licencias Especiales Temporales para extranjeros) y “VALIDAR MATRICULA PROFESIONAL” (para validar la matricula con cedula de ciudadanía), al </a:t>
            </a:r>
            <a:r>
              <a:rPr lang="es-ES" sz="2800" dirty="0"/>
              <a:t>darle click podrán consultar </a:t>
            </a:r>
            <a:r>
              <a:rPr lang="es-ES" sz="2800" dirty="0" smtClean="0"/>
              <a:t>las bases </a:t>
            </a:r>
            <a:r>
              <a:rPr lang="es-ES" sz="2800" dirty="0"/>
              <a:t>de datos de los ingenieros que se encuentran actualmente </a:t>
            </a:r>
            <a:r>
              <a:rPr lang="es-ES" sz="2800" dirty="0" smtClean="0"/>
              <a:t>con matricula profesional.</a:t>
            </a:r>
            <a:r>
              <a:rPr lang="es-CO" dirty="0"/>
              <a:t/>
            </a:r>
            <a:br>
              <a:rPr lang="es-CO" dirty="0"/>
            </a:br>
            <a:r>
              <a:rPr lang="es-MX" sz="2700" b="1" dirty="0"/>
              <a:t/>
            </a:r>
            <a:br>
              <a:rPr lang="es-MX" sz="2700" b="1" dirty="0"/>
            </a:br>
            <a:r>
              <a:rPr lang="es-CO" sz="3200" b="1" dirty="0">
                <a:solidFill>
                  <a:srgbClr val="002060"/>
                </a:solidFill>
              </a:rPr>
              <a:t/>
            </a:r>
            <a:br>
              <a:rPr lang="es-CO" sz="3200" b="1" dirty="0">
                <a:solidFill>
                  <a:srgbClr val="002060"/>
                </a:solidFill>
              </a:rPr>
            </a:br>
            <a:r>
              <a:rPr lang="es-CO" sz="2700" b="1" dirty="0">
                <a:solidFill>
                  <a:srgbClr val="002060"/>
                </a:solidFill>
              </a:rPr>
              <a:t/>
            </a:r>
            <a:br>
              <a:rPr lang="es-CO" sz="2700" b="1" dirty="0">
                <a:solidFill>
                  <a:srgbClr val="002060"/>
                </a:solidFill>
              </a:rPr>
            </a:br>
            <a:r>
              <a:rPr lang="es-CO" sz="2700" dirty="0"/>
              <a:t> </a:t>
            </a:r>
            <a:r>
              <a:rPr lang="es-CO" dirty="0"/>
              <a:t/>
            </a:r>
            <a:br>
              <a:rPr lang="es-CO" dirty="0"/>
            </a:br>
            <a:r>
              <a:rPr lang="es-CO" sz="3200" b="1" dirty="0">
                <a:solidFill>
                  <a:srgbClr val="002060"/>
                </a:solidFill>
              </a:rPr>
              <a:t/>
            </a:r>
            <a:br>
              <a:rPr lang="es-CO" sz="3200" b="1" dirty="0">
                <a:solidFill>
                  <a:srgbClr val="002060"/>
                </a:solidFill>
              </a:rPr>
            </a:br>
            <a:r>
              <a:rPr lang="es-CO" sz="3200" b="1" dirty="0">
                <a:solidFill>
                  <a:srgbClr val="002060"/>
                </a:solidFill>
              </a:rPr>
              <a:t/>
            </a:r>
            <a:br>
              <a:rPr lang="es-CO" sz="3200" b="1" dirty="0">
                <a:solidFill>
                  <a:srgbClr val="002060"/>
                </a:solidFill>
              </a:rPr>
            </a:br>
            <a:endParaRPr lang="es-CO" sz="3200" b="1" dirty="0">
              <a:solidFill>
                <a:srgbClr val="002060"/>
              </a:solidFill>
            </a:endParaRPr>
          </a:p>
        </p:txBody>
      </p:sp>
      <p:sp>
        <p:nvSpPr>
          <p:cNvPr id="130" name="Rectángulo 129">
            <a:extLst>
              <a:ext uri="{FF2B5EF4-FFF2-40B4-BE49-F238E27FC236}">
                <a16:creationId xmlns:a16="http://schemas.microsoft.com/office/drawing/2014/main" id="{77C20C1D-EB50-47F0-8D18-C1B02ECE507A}"/>
              </a:ext>
            </a:extLst>
          </p:cNvPr>
          <p:cNvSpPr/>
          <p:nvPr/>
        </p:nvSpPr>
        <p:spPr>
          <a:xfrm>
            <a:off x="6096000" y="705686"/>
            <a:ext cx="5821587" cy="1446550"/>
          </a:xfrm>
          <a:prstGeom prst="rect">
            <a:avLst/>
          </a:prstGeom>
        </p:spPr>
        <p:txBody>
          <a:bodyPr wrap="square">
            <a:spAutoFit/>
          </a:bodyPr>
          <a:lstStyle/>
          <a:p>
            <a:pPr marL="285750" indent="-285750">
              <a:buFont typeface="Arial" panose="020B0604020202020204" pitchFamily="34" charset="0"/>
              <a:buChar char="•"/>
            </a:pPr>
            <a:endParaRPr lang="es-CO" sz="1600" dirty="0"/>
          </a:p>
          <a:p>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p:txBody>
      </p:sp>
      <p:pic>
        <p:nvPicPr>
          <p:cNvPr id="15" name="Imagen 14">
            <a:extLst>
              <a:ext uri="{FF2B5EF4-FFF2-40B4-BE49-F238E27FC236}">
                <a16:creationId xmlns:a16="http://schemas.microsoft.com/office/drawing/2014/main" id="{8B3DE424-B4DA-4D07-B2D0-D1012DAA91D8}"/>
              </a:ext>
            </a:extLst>
          </p:cNvPr>
          <p:cNvPicPr>
            <a:picLocks noChangeAspect="1"/>
          </p:cNvPicPr>
          <p:nvPr/>
        </p:nvPicPr>
        <p:blipFill>
          <a:blip r:embed="rId2"/>
          <a:stretch>
            <a:fillRect/>
          </a:stretch>
        </p:blipFill>
        <p:spPr>
          <a:xfrm>
            <a:off x="10749197" y="6152314"/>
            <a:ext cx="1271353" cy="635677"/>
          </a:xfrm>
          <a:prstGeom prst="rect">
            <a:avLst/>
          </a:prstGeom>
        </p:spPr>
      </p:pic>
      <p:sp>
        <p:nvSpPr>
          <p:cNvPr id="4" name="Rectangle 3">
            <a:extLst>
              <a:ext uri="{FF2B5EF4-FFF2-40B4-BE49-F238E27FC236}">
                <a16:creationId xmlns:a16="http://schemas.microsoft.com/office/drawing/2014/main" id="{17C68071-B1EA-4290-91FE-B95310E76215}"/>
              </a:ext>
            </a:extLst>
          </p:cNvPr>
          <p:cNvSpPr>
            <a:spLocks noChangeArrowheads="1"/>
          </p:cNvSpPr>
          <p:nvPr/>
        </p:nvSpPr>
        <p:spPr bwMode="auto">
          <a:xfrm>
            <a:off x="0" y="24193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Tree>
    <p:extLst>
      <p:ext uri="{BB962C8B-B14F-4D97-AF65-F5344CB8AC3E}">
        <p14:creationId xmlns:p14="http://schemas.microsoft.com/office/powerpoint/2010/main" val="508522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A173D-7D87-45D0-9043-F1F64A9498EE}"/>
              </a:ext>
            </a:extLst>
          </p:cNvPr>
          <p:cNvSpPr>
            <a:spLocks noGrp="1"/>
          </p:cNvSpPr>
          <p:nvPr>
            <p:ph type="title"/>
          </p:nvPr>
        </p:nvSpPr>
        <p:spPr>
          <a:xfrm>
            <a:off x="171450" y="70008"/>
            <a:ext cx="11849100" cy="6082305"/>
          </a:xfrm>
        </p:spPr>
        <p:txBody>
          <a:bodyPr>
            <a:normAutofit fontScale="90000"/>
          </a:bodyPr>
          <a:lstStyle/>
          <a:p>
            <a:pPr algn="ct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ES" sz="3600" b="1" dirty="0">
                <a:solidFill>
                  <a:srgbClr val="002060"/>
                </a:solidFill>
              </a:rPr>
              <a:t>COMO DENUNCIAR UNA POSIBLE FALSEDAD DE MATRICULA O LICENCIA ESPECIAL TEMPORAL </a:t>
            </a:r>
            <a:r>
              <a:rPr lang="es-ES" sz="3600" b="1" dirty="0" smtClean="0">
                <a:solidFill>
                  <a:srgbClr val="002060"/>
                </a:solidFill>
              </a:rPr>
              <a:t>– LET (1) </a:t>
            </a:r>
            <a:r>
              <a:rPr lang="es-ES" sz="3600" b="1" dirty="0">
                <a:solidFill>
                  <a:srgbClr val="002060"/>
                </a:solidFill>
              </a:rPr>
              <a:t/>
            </a:r>
            <a:br>
              <a:rPr lang="es-ES" sz="3600" b="1" dirty="0">
                <a:solidFill>
                  <a:srgbClr val="002060"/>
                </a:solidFill>
              </a:rPr>
            </a:br>
            <a:r>
              <a:rPr lang="es-ES" sz="2800" b="1" dirty="0"/>
              <a:t/>
            </a:r>
            <a:br>
              <a:rPr lang="es-ES" sz="2800" b="1" dirty="0"/>
            </a:br>
            <a:r>
              <a:rPr lang="es-ES" sz="2800" b="1" dirty="0"/>
              <a:t/>
            </a:r>
            <a:br>
              <a:rPr lang="es-ES" sz="2800" b="1" dirty="0"/>
            </a:br>
            <a:r>
              <a:rPr lang="es-MX" sz="2700" b="1" dirty="0"/>
              <a:t/>
            </a:r>
            <a:br>
              <a:rPr lang="es-MX" sz="2700" b="1" dirty="0"/>
            </a:br>
            <a:r>
              <a:rPr lang="es-ES" sz="2800" dirty="0"/>
              <a:t>. En caso de estar frente a una falsedad, pueden realizar la denuncia ante la Fiscalía ingresando a la página web: www.fiscalia.gov.co, al ingresar a la pagina encontraran un enlace denominado ¡A Denunciar! al darle click el sistema les permitirá seleccionar el tipo de denuncia que pueden realizar, si se presenta una falsedad en la matricula o en la licencia especial temporal esta conducta se encuentra tipificada en el articulo 287 Falsedad Material en Documento Público del Código Penal Ley 599 del 2002, la cual deben seleccionar cuando el sistema les solicite el delito. </a:t>
            </a:r>
            <a:r>
              <a:rPr lang="es-CO" dirty="0"/>
              <a:t/>
            </a:r>
            <a:br>
              <a:rPr lang="es-CO" dirty="0"/>
            </a:br>
            <a:r>
              <a:rPr lang="es-MX" sz="2700" b="1" dirty="0"/>
              <a:t/>
            </a:r>
            <a:br>
              <a:rPr lang="es-MX" sz="2700" b="1" dirty="0"/>
            </a:br>
            <a:r>
              <a:rPr lang="es-MX" sz="2700" b="1" dirty="0"/>
              <a:t/>
            </a:r>
            <a:br>
              <a:rPr lang="es-MX" sz="2700" b="1" dirty="0"/>
            </a:br>
            <a:r>
              <a:rPr lang="es-CO" sz="2700" b="1" dirty="0"/>
              <a:t/>
            </a:r>
            <a:br>
              <a:rPr lang="es-CO" sz="2700" b="1" dirty="0"/>
            </a:br>
            <a:r>
              <a:rPr lang="es-CO" sz="3200" b="1" dirty="0">
                <a:solidFill>
                  <a:srgbClr val="002060"/>
                </a:solidFill>
              </a:rPr>
              <a:t/>
            </a:r>
            <a:br>
              <a:rPr lang="es-CO" sz="3200" b="1" dirty="0">
                <a:solidFill>
                  <a:srgbClr val="002060"/>
                </a:solidFill>
              </a:rPr>
            </a:br>
            <a:r>
              <a:rPr lang="es-CO" sz="2700" b="1" dirty="0">
                <a:solidFill>
                  <a:srgbClr val="002060"/>
                </a:solidFill>
              </a:rPr>
              <a:t/>
            </a:r>
            <a:br>
              <a:rPr lang="es-CO" sz="2700" b="1" dirty="0">
                <a:solidFill>
                  <a:srgbClr val="002060"/>
                </a:solidFill>
              </a:rPr>
            </a:br>
            <a:r>
              <a:rPr lang="es-CO" sz="2700" dirty="0"/>
              <a:t> </a:t>
            </a:r>
            <a:r>
              <a:rPr lang="es-CO" dirty="0"/>
              <a:t/>
            </a:r>
            <a:br>
              <a:rPr lang="es-CO" dirty="0"/>
            </a:br>
            <a:r>
              <a:rPr lang="es-CO" sz="3200" b="1" dirty="0">
                <a:solidFill>
                  <a:srgbClr val="002060"/>
                </a:solidFill>
              </a:rPr>
              <a:t/>
            </a:r>
            <a:br>
              <a:rPr lang="es-CO" sz="3200" b="1" dirty="0">
                <a:solidFill>
                  <a:srgbClr val="002060"/>
                </a:solidFill>
              </a:rPr>
            </a:br>
            <a:r>
              <a:rPr lang="es-CO" sz="3200" b="1" dirty="0">
                <a:solidFill>
                  <a:srgbClr val="002060"/>
                </a:solidFill>
              </a:rPr>
              <a:t/>
            </a:r>
            <a:br>
              <a:rPr lang="es-CO" sz="3200" b="1" dirty="0">
                <a:solidFill>
                  <a:srgbClr val="002060"/>
                </a:solidFill>
              </a:rPr>
            </a:br>
            <a:endParaRPr lang="es-CO" sz="3200" b="1" dirty="0">
              <a:solidFill>
                <a:srgbClr val="002060"/>
              </a:solidFill>
            </a:endParaRPr>
          </a:p>
        </p:txBody>
      </p:sp>
      <p:sp>
        <p:nvSpPr>
          <p:cNvPr id="130" name="Rectángulo 129">
            <a:extLst>
              <a:ext uri="{FF2B5EF4-FFF2-40B4-BE49-F238E27FC236}">
                <a16:creationId xmlns:a16="http://schemas.microsoft.com/office/drawing/2014/main" id="{77C20C1D-EB50-47F0-8D18-C1B02ECE507A}"/>
              </a:ext>
            </a:extLst>
          </p:cNvPr>
          <p:cNvSpPr/>
          <p:nvPr/>
        </p:nvSpPr>
        <p:spPr>
          <a:xfrm>
            <a:off x="6096000" y="705686"/>
            <a:ext cx="5821587" cy="1446550"/>
          </a:xfrm>
          <a:prstGeom prst="rect">
            <a:avLst/>
          </a:prstGeom>
        </p:spPr>
        <p:txBody>
          <a:bodyPr wrap="square">
            <a:spAutoFit/>
          </a:bodyPr>
          <a:lstStyle/>
          <a:p>
            <a:pPr marL="285750" indent="-285750">
              <a:buFont typeface="Arial" panose="020B0604020202020204" pitchFamily="34" charset="0"/>
              <a:buChar char="•"/>
            </a:pPr>
            <a:endParaRPr lang="es-CO" sz="1600" dirty="0"/>
          </a:p>
          <a:p>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p:txBody>
      </p:sp>
      <p:sp>
        <p:nvSpPr>
          <p:cNvPr id="141" name="CuadroTexto 140">
            <a:extLst>
              <a:ext uri="{FF2B5EF4-FFF2-40B4-BE49-F238E27FC236}">
                <a16:creationId xmlns:a16="http://schemas.microsoft.com/office/drawing/2014/main" id="{0C016628-E81E-439D-A506-51272C2E0798}"/>
              </a:ext>
            </a:extLst>
          </p:cNvPr>
          <p:cNvSpPr txBox="1"/>
          <p:nvPr/>
        </p:nvSpPr>
        <p:spPr>
          <a:xfrm>
            <a:off x="6679393" y="4477288"/>
            <a:ext cx="619368" cy="369332"/>
          </a:xfrm>
          <a:prstGeom prst="rect">
            <a:avLst/>
          </a:prstGeom>
          <a:noFill/>
        </p:spPr>
        <p:txBody>
          <a:bodyPr wrap="square" rtlCol="0">
            <a:spAutoFit/>
          </a:bodyPr>
          <a:lstStyle/>
          <a:p>
            <a:r>
              <a:rPr lang="es-CO" b="1" dirty="0">
                <a:solidFill>
                  <a:schemeClr val="bg1"/>
                </a:solidFill>
              </a:rPr>
              <a:t>272</a:t>
            </a:r>
          </a:p>
        </p:txBody>
      </p:sp>
      <p:pic>
        <p:nvPicPr>
          <p:cNvPr id="15" name="Imagen 14">
            <a:extLst>
              <a:ext uri="{FF2B5EF4-FFF2-40B4-BE49-F238E27FC236}">
                <a16:creationId xmlns:a16="http://schemas.microsoft.com/office/drawing/2014/main" id="{8B3DE424-B4DA-4D07-B2D0-D1012DAA91D8}"/>
              </a:ext>
            </a:extLst>
          </p:cNvPr>
          <p:cNvPicPr>
            <a:picLocks noChangeAspect="1"/>
          </p:cNvPicPr>
          <p:nvPr/>
        </p:nvPicPr>
        <p:blipFill>
          <a:blip r:embed="rId2"/>
          <a:stretch>
            <a:fillRect/>
          </a:stretch>
        </p:blipFill>
        <p:spPr>
          <a:xfrm>
            <a:off x="10749197" y="6152314"/>
            <a:ext cx="1271353" cy="635677"/>
          </a:xfrm>
          <a:prstGeom prst="rect">
            <a:avLst/>
          </a:prstGeom>
        </p:spPr>
      </p:pic>
      <p:sp>
        <p:nvSpPr>
          <p:cNvPr id="4" name="Rectangle 3">
            <a:extLst>
              <a:ext uri="{FF2B5EF4-FFF2-40B4-BE49-F238E27FC236}">
                <a16:creationId xmlns:a16="http://schemas.microsoft.com/office/drawing/2014/main" id="{17C68071-B1EA-4290-91FE-B95310E76215}"/>
              </a:ext>
            </a:extLst>
          </p:cNvPr>
          <p:cNvSpPr>
            <a:spLocks noChangeArrowheads="1"/>
          </p:cNvSpPr>
          <p:nvPr/>
        </p:nvSpPr>
        <p:spPr bwMode="auto">
          <a:xfrm>
            <a:off x="0" y="24193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Tree>
    <p:extLst>
      <p:ext uri="{BB962C8B-B14F-4D97-AF65-F5344CB8AC3E}">
        <p14:creationId xmlns:p14="http://schemas.microsoft.com/office/powerpoint/2010/main" val="1270747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A173D-7D87-45D0-9043-F1F64A9498EE}"/>
              </a:ext>
            </a:extLst>
          </p:cNvPr>
          <p:cNvSpPr>
            <a:spLocks noGrp="1"/>
          </p:cNvSpPr>
          <p:nvPr>
            <p:ph type="title"/>
          </p:nvPr>
        </p:nvSpPr>
        <p:spPr>
          <a:xfrm>
            <a:off x="171450" y="70008"/>
            <a:ext cx="11849100" cy="6082305"/>
          </a:xfrm>
        </p:spPr>
        <p:txBody>
          <a:bodyPr>
            <a:normAutofit fontScale="90000"/>
          </a:bodyPr>
          <a:lstStyle/>
          <a:p>
            <a:pPr algn="ct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600" b="1" dirty="0">
                <a:solidFill>
                  <a:srgbClr val="002060"/>
                </a:solidFill>
              </a:rPr>
              <a:t/>
            </a:r>
            <a:br>
              <a:rPr lang="es-MX" sz="3600" b="1" dirty="0">
                <a:solidFill>
                  <a:srgbClr val="002060"/>
                </a:solidFill>
              </a:rPr>
            </a:br>
            <a:r>
              <a:rPr lang="es-ES" sz="3600" b="1" dirty="0">
                <a:solidFill>
                  <a:srgbClr val="002060"/>
                </a:solidFill>
              </a:rPr>
              <a:t>COMO DENUNCIAR UNA POSIBLE FALSEDAD DE MATRICULA O </a:t>
            </a:r>
            <a:r>
              <a:rPr lang="es-ES" sz="3600" b="1" dirty="0" smtClean="0">
                <a:solidFill>
                  <a:srgbClr val="002060"/>
                </a:solidFill>
              </a:rPr>
              <a:t>LICENCIA ESPECIAL TEMPORAL – LET (2) </a:t>
            </a:r>
            <a:r>
              <a:rPr lang="es-ES" sz="3600" b="1" dirty="0">
                <a:solidFill>
                  <a:srgbClr val="002060"/>
                </a:solidFill>
              </a:rPr>
              <a:t/>
            </a:r>
            <a:br>
              <a:rPr lang="es-ES" sz="3600" b="1" dirty="0">
                <a:solidFill>
                  <a:srgbClr val="002060"/>
                </a:solidFill>
              </a:rPr>
            </a:br>
            <a:r>
              <a:rPr lang="es-ES" sz="2800" b="1" dirty="0"/>
              <a:t/>
            </a:r>
            <a:br>
              <a:rPr lang="es-ES" sz="2800" b="1" dirty="0"/>
            </a:br>
            <a:r>
              <a:rPr lang="es-MX" sz="2700" b="1" dirty="0"/>
              <a:t/>
            </a:r>
            <a:br>
              <a:rPr lang="es-MX" sz="2700" b="1" dirty="0"/>
            </a:br>
            <a:r>
              <a:rPr lang="es-ES" sz="2800" dirty="0"/>
              <a:t>Actualmente el Consejo Profesional de Ingeniería de Petróleos adelanto una denuncia ante la Fiscalía General de la Nación por falsedad de la matricula profesional de un presunto ingeniero de petróleos la cual fue validada por una empresa del sector petrolero dentro de un proceso de selección, el presunto matriculado pretendía acceder al cargo con una matrícula profesional falsa, el CPIP al acceder a los demás documentos de esta persona con colaboración de la empresa, adelantó las investigaciones correspondientes con la Universidad que expidió presuntamente el titulo de ingeniero de petróleos y se validó que  se estaba frente a una falsedad del diploma que lo acredita como profesional. </a:t>
            </a:r>
            <a:r>
              <a:rPr lang="es-CO" dirty="0"/>
              <a:t/>
            </a:r>
            <a:br>
              <a:rPr lang="es-CO" dirty="0"/>
            </a:br>
            <a:r>
              <a:rPr lang="es-MX" sz="2700" b="1" dirty="0"/>
              <a:t/>
            </a:r>
            <a:br>
              <a:rPr lang="es-MX" sz="2700" b="1" dirty="0"/>
            </a:br>
            <a:r>
              <a:rPr lang="es-MX" sz="2700" b="1" dirty="0"/>
              <a:t/>
            </a:r>
            <a:br>
              <a:rPr lang="es-MX" sz="2700" b="1" dirty="0"/>
            </a:br>
            <a:r>
              <a:rPr lang="es-CO" sz="2700" b="1" dirty="0"/>
              <a:t/>
            </a:r>
            <a:br>
              <a:rPr lang="es-CO" sz="2700" b="1" dirty="0"/>
            </a:br>
            <a:r>
              <a:rPr lang="es-CO" sz="3200" b="1" dirty="0">
                <a:solidFill>
                  <a:srgbClr val="002060"/>
                </a:solidFill>
              </a:rPr>
              <a:t/>
            </a:r>
            <a:br>
              <a:rPr lang="es-CO" sz="3200" b="1" dirty="0">
                <a:solidFill>
                  <a:srgbClr val="002060"/>
                </a:solidFill>
              </a:rPr>
            </a:br>
            <a:r>
              <a:rPr lang="es-CO" sz="2700" b="1" dirty="0">
                <a:solidFill>
                  <a:srgbClr val="002060"/>
                </a:solidFill>
              </a:rPr>
              <a:t/>
            </a:r>
            <a:br>
              <a:rPr lang="es-CO" sz="2700" b="1" dirty="0">
                <a:solidFill>
                  <a:srgbClr val="002060"/>
                </a:solidFill>
              </a:rPr>
            </a:br>
            <a:r>
              <a:rPr lang="es-CO" sz="2700" dirty="0"/>
              <a:t> </a:t>
            </a:r>
            <a:r>
              <a:rPr lang="es-CO" dirty="0"/>
              <a:t/>
            </a:r>
            <a:br>
              <a:rPr lang="es-CO" dirty="0"/>
            </a:br>
            <a:r>
              <a:rPr lang="es-CO" sz="3200" b="1" dirty="0">
                <a:solidFill>
                  <a:srgbClr val="002060"/>
                </a:solidFill>
              </a:rPr>
              <a:t/>
            </a:r>
            <a:br>
              <a:rPr lang="es-CO" sz="3200" b="1" dirty="0">
                <a:solidFill>
                  <a:srgbClr val="002060"/>
                </a:solidFill>
              </a:rPr>
            </a:br>
            <a:r>
              <a:rPr lang="es-CO" sz="3200" b="1" dirty="0">
                <a:solidFill>
                  <a:srgbClr val="002060"/>
                </a:solidFill>
              </a:rPr>
              <a:t/>
            </a:r>
            <a:br>
              <a:rPr lang="es-CO" sz="3200" b="1" dirty="0">
                <a:solidFill>
                  <a:srgbClr val="002060"/>
                </a:solidFill>
              </a:rPr>
            </a:br>
            <a:endParaRPr lang="es-CO" sz="3200" b="1" dirty="0">
              <a:solidFill>
                <a:srgbClr val="002060"/>
              </a:solidFill>
            </a:endParaRPr>
          </a:p>
        </p:txBody>
      </p:sp>
      <p:sp>
        <p:nvSpPr>
          <p:cNvPr id="130" name="Rectángulo 129">
            <a:extLst>
              <a:ext uri="{FF2B5EF4-FFF2-40B4-BE49-F238E27FC236}">
                <a16:creationId xmlns:a16="http://schemas.microsoft.com/office/drawing/2014/main" id="{77C20C1D-EB50-47F0-8D18-C1B02ECE507A}"/>
              </a:ext>
            </a:extLst>
          </p:cNvPr>
          <p:cNvSpPr/>
          <p:nvPr/>
        </p:nvSpPr>
        <p:spPr>
          <a:xfrm>
            <a:off x="6096000" y="705686"/>
            <a:ext cx="5821587" cy="1446550"/>
          </a:xfrm>
          <a:prstGeom prst="rect">
            <a:avLst/>
          </a:prstGeom>
        </p:spPr>
        <p:txBody>
          <a:bodyPr wrap="square">
            <a:spAutoFit/>
          </a:bodyPr>
          <a:lstStyle/>
          <a:p>
            <a:pPr marL="285750" indent="-285750">
              <a:buFont typeface="Arial" panose="020B0604020202020204" pitchFamily="34" charset="0"/>
              <a:buChar char="•"/>
            </a:pPr>
            <a:endParaRPr lang="es-CO" sz="1600" dirty="0"/>
          </a:p>
          <a:p>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p:txBody>
      </p:sp>
      <p:sp>
        <p:nvSpPr>
          <p:cNvPr id="141" name="CuadroTexto 140">
            <a:extLst>
              <a:ext uri="{FF2B5EF4-FFF2-40B4-BE49-F238E27FC236}">
                <a16:creationId xmlns:a16="http://schemas.microsoft.com/office/drawing/2014/main" id="{0C016628-E81E-439D-A506-51272C2E0798}"/>
              </a:ext>
            </a:extLst>
          </p:cNvPr>
          <p:cNvSpPr txBox="1"/>
          <p:nvPr/>
        </p:nvSpPr>
        <p:spPr>
          <a:xfrm>
            <a:off x="6679393" y="4477288"/>
            <a:ext cx="619368" cy="369332"/>
          </a:xfrm>
          <a:prstGeom prst="rect">
            <a:avLst/>
          </a:prstGeom>
          <a:noFill/>
        </p:spPr>
        <p:txBody>
          <a:bodyPr wrap="square" rtlCol="0">
            <a:spAutoFit/>
          </a:bodyPr>
          <a:lstStyle/>
          <a:p>
            <a:r>
              <a:rPr lang="es-CO" b="1" dirty="0">
                <a:solidFill>
                  <a:schemeClr val="bg1"/>
                </a:solidFill>
              </a:rPr>
              <a:t>272</a:t>
            </a:r>
          </a:p>
        </p:txBody>
      </p:sp>
      <p:pic>
        <p:nvPicPr>
          <p:cNvPr id="15" name="Imagen 14">
            <a:extLst>
              <a:ext uri="{FF2B5EF4-FFF2-40B4-BE49-F238E27FC236}">
                <a16:creationId xmlns:a16="http://schemas.microsoft.com/office/drawing/2014/main" id="{8B3DE424-B4DA-4D07-B2D0-D1012DAA91D8}"/>
              </a:ext>
            </a:extLst>
          </p:cNvPr>
          <p:cNvPicPr>
            <a:picLocks noChangeAspect="1"/>
          </p:cNvPicPr>
          <p:nvPr/>
        </p:nvPicPr>
        <p:blipFill>
          <a:blip r:embed="rId2"/>
          <a:stretch>
            <a:fillRect/>
          </a:stretch>
        </p:blipFill>
        <p:spPr>
          <a:xfrm>
            <a:off x="10749197" y="6152314"/>
            <a:ext cx="1271353" cy="635677"/>
          </a:xfrm>
          <a:prstGeom prst="rect">
            <a:avLst/>
          </a:prstGeom>
        </p:spPr>
      </p:pic>
      <p:sp>
        <p:nvSpPr>
          <p:cNvPr id="4" name="Rectangle 3">
            <a:extLst>
              <a:ext uri="{FF2B5EF4-FFF2-40B4-BE49-F238E27FC236}">
                <a16:creationId xmlns:a16="http://schemas.microsoft.com/office/drawing/2014/main" id="{17C68071-B1EA-4290-91FE-B95310E76215}"/>
              </a:ext>
            </a:extLst>
          </p:cNvPr>
          <p:cNvSpPr>
            <a:spLocks noChangeArrowheads="1"/>
          </p:cNvSpPr>
          <p:nvPr/>
        </p:nvSpPr>
        <p:spPr bwMode="auto">
          <a:xfrm>
            <a:off x="0" y="24193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Tree>
    <p:extLst>
      <p:ext uri="{BB962C8B-B14F-4D97-AF65-F5344CB8AC3E}">
        <p14:creationId xmlns:p14="http://schemas.microsoft.com/office/powerpoint/2010/main" val="262874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A173D-7D87-45D0-9043-F1F64A9498EE}"/>
              </a:ext>
            </a:extLst>
          </p:cNvPr>
          <p:cNvSpPr>
            <a:spLocks noGrp="1"/>
          </p:cNvSpPr>
          <p:nvPr>
            <p:ph type="title"/>
          </p:nvPr>
        </p:nvSpPr>
        <p:spPr>
          <a:xfrm>
            <a:off x="171450" y="70008"/>
            <a:ext cx="11849100" cy="6082305"/>
          </a:xfrm>
        </p:spPr>
        <p:txBody>
          <a:bodyPr>
            <a:normAutofit fontScale="90000"/>
          </a:bodyPr>
          <a:lstStyle/>
          <a:p>
            <a:pPr algn="ct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600" b="1" dirty="0">
                <a:solidFill>
                  <a:srgbClr val="002060"/>
                </a:solidFill>
              </a:rPr>
              <a:t/>
            </a:r>
            <a:br>
              <a:rPr lang="es-MX" sz="3600" b="1" dirty="0">
                <a:solidFill>
                  <a:srgbClr val="002060"/>
                </a:solidFill>
              </a:rPr>
            </a:br>
            <a:r>
              <a:rPr lang="es-ES" sz="3600" b="1" dirty="0">
                <a:solidFill>
                  <a:srgbClr val="002060"/>
                </a:solidFill>
              </a:rPr>
              <a:t>COMO DENUNCIAR UNA POSIBLE FALSEDAD DE MATRICULA O LICENCIA ESPECIAL TEMPORAL – LET </a:t>
            </a:r>
            <a:r>
              <a:rPr lang="es-ES" sz="3600" b="1" dirty="0" smtClean="0">
                <a:solidFill>
                  <a:srgbClr val="002060"/>
                </a:solidFill>
              </a:rPr>
              <a:t>(3)</a:t>
            </a:r>
            <a:br>
              <a:rPr lang="es-ES" sz="3600" b="1" dirty="0" smtClean="0">
                <a:solidFill>
                  <a:srgbClr val="002060"/>
                </a:solidFill>
              </a:rPr>
            </a:br>
            <a:r>
              <a:rPr lang="es-MX" sz="2700" b="1" dirty="0"/>
              <a:t/>
            </a:r>
            <a:br>
              <a:rPr lang="es-MX" sz="2700" b="1" dirty="0"/>
            </a:br>
            <a:r>
              <a:rPr lang="es-MX" sz="2700" dirty="0"/>
              <a:t>Los</a:t>
            </a:r>
            <a:r>
              <a:rPr lang="es-MX" sz="2700" b="1" dirty="0"/>
              <a:t> </a:t>
            </a:r>
            <a:r>
              <a:rPr lang="es-ES" sz="2800" dirty="0"/>
              <a:t>comunicados emitidos eran de carácter preventivo con el fin de informar la responsabilidad que adquiere el funcionario que en ejercicio de su cargo autorice, facilite, patrocine, encubra o permita el ejercicio ilegal de la Ingeniería, incluyendo la profesión de ingeniería de petróleos como servidor público y el proceso disciplinario aplicable en caso de realizarse alguna falta, de igual manera se invita a los Ingenieros y profesionales afines y auxiliares a que conozcan las normas que establecen las faltas disciplinarias ley 842 de 2003 y ley 734 de 2002 y así evitar ser sancionados, procurando siempre por el ejercicio ético de la profesión.</a:t>
            </a:r>
            <a:r>
              <a:rPr lang="es-MX" sz="2700" b="1" dirty="0"/>
              <a:t/>
            </a:r>
            <a:br>
              <a:rPr lang="es-MX" sz="2700" b="1" dirty="0"/>
            </a:br>
            <a:r>
              <a:rPr lang="es-MX" sz="2700" b="1" dirty="0"/>
              <a:t/>
            </a:r>
            <a:br>
              <a:rPr lang="es-MX" sz="2700" b="1" dirty="0"/>
            </a:br>
            <a:r>
              <a:rPr lang="es-MX" sz="2700" b="1" dirty="0"/>
              <a:t>Si el CPIP detecta un encubrimiento en el ejercicio ilegal de la Ingeniería de Petróleos informara a los entes de control disciplinarios y Consejos Profesionales para abrir los procesos y  se apliquen las sanciones correspondientes a las faltas en que se incurran</a:t>
            </a:r>
            <a:r>
              <a:rPr lang="es-CO" sz="2700" b="1" dirty="0"/>
              <a:t/>
            </a:r>
            <a:br>
              <a:rPr lang="es-CO" sz="2700" b="1" dirty="0"/>
            </a:br>
            <a:r>
              <a:rPr lang="es-CO" sz="3200" b="1" dirty="0">
                <a:solidFill>
                  <a:srgbClr val="002060"/>
                </a:solidFill>
              </a:rPr>
              <a:t/>
            </a:r>
            <a:br>
              <a:rPr lang="es-CO" sz="3200" b="1" dirty="0">
                <a:solidFill>
                  <a:srgbClr val="002060"/>
                </a:solidFill>
              </a:rPr>
            </a:br>
            <a:r>
              <a:rPr lang="es-CO" sz="2700" b="1" dirty="0">
                <a:solidFill>
                  <a:srgbClr val="002060"/>
                </a:solidFill>
              </a:rPr>
              <a:t/>
            </a:r>
            <a:br>
              <a:rPr lang="es-CO" sz="2700" b="1" dirty="0">
                <a:solidFill>
                  <a:srgbClr val="002060"/>
                </a:solidFill>
              </a:rPr>
            </a:br>
            <a:r>
              <a:rPr lang="es-CO" sz="2700" dirty="0"/>
              <a:t> </a:t>
            </a:r>
            <a:r>
              <a:rPr lang="es-CO" dirty="0"/>
              <a:t/>
            </a:r>
            <a:br>
              <a:rPr lang="es-CO" dirty="0"/>
            </a:br>
            <a:r>
              <a:rPr lang="es-CO" sz="3200" b="1" dirty="0">
                <a:solidFill>
                  <a:srgbClr val="002060"/>
                </a:solidFill>
              </a:rPr>
              <a:t/>
            </a:r>
            <a:br>
              <a:rPr lang="es-CO" sz="3200" b="1" dirty="0">
                <a:solidFill>
                  <a:srgbClr val="002060"/>
                </a:solidFill>
              </a:rPr>
            </a:br>
            <a:r>
              <a:rPr lang="es-CO" sz="3200" b="1" dirty="0">
                <a:solidFill>
                  <a:srgbClr val="002060"/>
                </a:solidFill>
              </a:rPr>
              <a:t/>
            </a:r>
            <a:br>
              <a:rPr lang="es-CO" sz="3200" b="1" dirty="0">
                <a:solidFill>
                  <a:srgbClr val="002060"/>
                </a:solidFill>
              </a:rPr>
            </a:br>
            <a:endParaRPr lang="es-CO" sz="3200" b="1" dirty="0">
              <a:solidFill>
                <a:srgbClr val="002060"/>
              </a:solidFill>
            </a:endParaRPr>
          </a:p>
        </p:txBody>
      </p:sp>
      <p:sp>
        <p:nvSpPr>
          <p:cNvPr id="130" name="Rectángulo 129">
            <a:extLst>
              <a:ext uri="{FF2B5EF4-FFF2-40B4-BE49-F238E27FC236}">
                <a16:creationId xmlns:a16="http://schemas.microsoft.com/office/drawing/2014/main" id="{77C20C1D-EB50-47F0-8D18-C1B02ECE507A}"/>
              </a:ext>
            </a:extLst>
          </p:cNvPr>
          <p:cNvSpPr/>
          <p:nvPr/>
        </p:nvSpPr>
        <p:spPr>
          <a:xfrm>
            <a:off x="6096000" y="705686"/>
            <a:ext cx="5821587" cy="1446550"/>
          </a:xfrm>
          <a:prstGeom prst="rect">
            <a:avLst/>
          </a:prstGeom>
        </p:spPr>
        <p:txBody>
          <a:bodyPr wrap="square">
            <a:spAutoFit/>
          </a:bodyPr>
          <a:lstStyle/>
          <a:p>
            <a:pPr marL="285750" indent="-285750">
              <a:buFont typeface="Arial" panose="020B0604020202020204" pitchFamily="34" charset="0"/>
              <a:buChar char="•"/>
            </a:pPr>
            <a:endParaRPr lang="es-CO" sz="1600" dirty="0"/>
          </a:p>
          <a:p>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p:txBody>
      </p:sp>
      <p:sp>
        <p:nvSpPr>
          <p:cNvPr id="141" name="CuadroTexto 140">
            <a:extLst>
              <a:ext uri="{FF2B5EF4-FFF2-40B4-BE49-F238E27FC236}">
                <a16:creationId xmlns:a16="http://schemas.microsoft.com/office/drawing/2014/main" id="{0C016628-E81E-439D-A506-51272C2E0798}"/>
              </a:ext>
            </a:extLst>
          </p:cNvPr>
          <p:cNvSpPr txBox="1"/>
          <p:nvPr/>
        </p:nvSpPr>
        <p:spPr>
          <a:xfrm>
            <a:off x="6679393" y="4477288"/>
            <a:ext cx="619368" cy="369332"/>
          </a:xfrm>
          <a:prstGeom prst="rect">
            <a:avLst/>
          </a:prstGeom>
          <a:noFill/>
        </p:spPr>
        <p:txBody>
          <a:bodyPr wrap="square" rtlCol="0">
            <a:spAutoFit/>
          </a:bodyPr>
          <a:lstStyle/>
          <a:p>
            <a:r>
              <a:rPr lang="es-CO" b="1" dirty="0">
                <a:solidFill>
                  <a:schemeClr val="bg1"/>
                </a:solidFill>
              </a:rPr>
              <a:t>272</a:t>
            </a:r>
          </a:p>
        </p:txBody>
      </p:sp>
      <p:pic>
        <p:nvPicPr>
          <p:cNvPr id="15" name="Imagen 14">
            <a:extLst>
              <a:ext uri="{FF2B5EF4-FFF2-40B4-BE49-F238E27FC236}">
                <a16:creationId xmlns:a16="http://schemas.microsoft.com/office/drawing/2014/main" id="{8B3DE424-B4DA-4D07-B2D0-D1012DAA91D8}"/>
              </a:ext>
            </a:extLst>
          </p:cNvPr>
          <p:cNvPicPr>
            <a:picLocks noChangeAspect="1"/>
          </p:cNvPicPr>
          <p:nvPr/>
        </p:nvPicPr>
        <p:blipFill>
          <a:blip r:embed="rId2"/>
          <a:stretch>
            <a:fillRect/>
          </a:stretch>
        </p:blipFill>
        <p:spPr>
          <a:xfrm>
            <a:off x="10749197" y="6152314"/>
            <a:ext cx="1271353" cy="635677"/>
          </a:xfrm>
          <a:prstGeom prst="rect">
            <a:avLst/>
          </a:prstGeom>
        </p:spPr>
      </p:pic>
      <p:sp>
        <p:nvSpPr>
          <p:cNvPr id="4" name="Rectangle 3">
            <a:extLst>
              <a:ext uri="{FF2B5EF4-FFF2-40B4-BE49-F238E27FC236}">
                <a16:creationId xmlns:a16="http://schemas.microsoft.com/office/drawing/2014/main" id="{17C68071-B1EA-4290-91FE-B95310E76215}"/>
              </a:ext>
            </a:extLst>
          </p:cNvPr>
          <p:cNvSpPr>
            <a:spLocks noChangeArrowheads="1"/>
          </p:cNvSpPr>
          <p:nvPr/>
        </p:nvSpPr>
        <p:spPr bwMode="auto">
          <a:xfrm>
            <a:off x="0" y="24193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Tree>
    <p:extLst>
      <p:ext uri="{BB962C8B-B14F-4D97-AF65-F5344CB8AC3E}">
        <p14:creationId xmlns:p14="http://schemas.microsoft.com/office/powerpoint/2010/main" val="3188384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a:extLst>
              <a:ext uri="{FF2B5EF4-FFF2-40B4-BE49-F238E27FC236}">
                <a16:creationId xmlns:a16="http://schemas.microsoft.com/office/drawing/2014/main" id="{1839248E-FEAB-49AA-824D-B561EAF128A3}"/>
              </a:ext>
            </a:extLst>
          </p:cNvPr>
          <p:cNvSpPr>
            <a:spLocks noGrp="1"/>
          </p:cNvSpPr>
          <p:nvPr>
            <p:ph type="subTitle" idx="1"/>
          </p:nvPr>
        </p:nvSpPr>
        <p:spPr>
          <a:xfrm>
            <a:off x="2947916" y="340013"/>
            <a:ext cx="8857561" cy="1079866"/>
          </a:xfrm>
        </p:spPr>
        <p:txBody>
          <a:bodyPr>
            <a:normAutofit/>
          </a:bodyPr>
          <a:lstStyle/>
          <a:p>
            <a:pPr lvl="0"/>
            <a:r>
              <a:rPr lang="es-CO" sz="2800" dirty="0" smtClean="0">
                <a:solidFill>
                  <a:srgbClr val="002060"/>
                </a:solidFill>
              </a:rPr>
              <a:t>INFORMACIÓN DEL EJERCICIO ILEGAL DE LA INGENIERÍA DE PETRÓLEOS EN COLOMBIA Y SUS CONSECUENCIAS.</a:t>
            </a:r>
          </a:p>
          <a:p>
            <a:endParaRPr lang="es-CO" sz="2000" dirty="0">
              <a:solidFill>
                <a:srgbClr val="002060"/>
              </a:solidFill>
            </a:endParaRPr>
          </a:p>
        </p:txBody>
      </p:sp>
      <p:pic>
        <p:nvPicPr>
          <p:cNvPr id="7" name="Imagen 6">
            <a:extLst>
              <a:ext uri="{FF2B5EF4-FFF2-40B4-BE49-F238E27FC236}">
                <a16:creationId xmlns:a16="http://schemas.microsoft.com/office/drawing/2014/main" id="{15E1F427-EA98-4130-A0F7-0C196FFABFF5}"/>
              </a:ext>
            </a:extLst>
          </p:cNvPr>
          <p:cNvPicPr>
            <a:picLocks noChangeAspect="1"/>
          </p:cNvPicPr>
          <p:nvPr/>
        </p:nvPicPr>
        <p:blipFill>
          <a:blip r:embed="rId2"/>
          <a:stretch>
            <a:fillRect/>
          </a:stretch>
        </p:blipFill>
        <p:spPr>
          <a:xfrm>
            <a:off x="409433" y="289432"/>
            <a:ext cx="2260892" cy="1130447"/>
          </a:xfrm>
          <a:prstGeom prst="rect">
            <a:avLst/>
          </a:prstGeom>
        </p:spPr>
      </p:pic>
      <p:sp>
        <p:nvSpPr>
          <p:cNvPr id="8" name="CuadroTexto 7">
            <a:extLst>
              <a:ext uri="{FF2B5EF4-FFF2-40B4-BE49-F238E27FC236}">
                <a16:creationId xmlns:a16="http://schemas.microsoft.com/office/drawing/2014/main" id="{D978E321-600E-44CC-A293-C5333064FEF9}"/>
              </a:ext>
            </a:extLst>
          </p:cNvPr>
          <p:cNvSpPr txBox="1"/>
          <p:nvPr/>
        </p:nvSpPr>
        <p:spPr>
          <a:xfrm>
            <a:off x="1099930" y="5835821"/>
            <a:ext cx="10310191" cy="962816"/>
          </a:xfrm>
          <a:prstGeom prst="rect">
            <a:avLst/>
          </a:prstGeom>
          <a:noFill/>
        </p:spPr>
        <p:txBody>
          <a:bodyPr wrap="square" rtlCol="0">
            <a:spAutoFit/>
          </a:bodyPr>
          <a:lstStyle/>
          <a:p>
            <a:endParaRPr lang="es-CO" dirty="0"/>
          </a:p>
        </p:txBody>
      </p:sp>
      <p:graphicFrame>
        <p:nvGraphicFramePr>
          <p:cNvPr id="2" name="Tabla 3">
            <a:extLst>
              <a:ext uri="{FF2B5EF4-FFF2-40B4-BE49-F238E27FC236}">
                <a16:creationId xmlns:a16="http://schemas.microsoft.com/office/drawing/2014/main" id="{73B1588A-146A-481B-B207-ADAEEA791E86}"/>
              </a:ext>
            </a:extLst>
          </p:cNvPr>
          <p:cNvGraphicFramePr>
            <a:graphicFrameLocks noGrp="1"/>
          </p:cNvGraphicFramePr>
          <p:nvPr>
            <p:extLst>
              <p:ext uri="{D42A27DB-BD31-4B8C-83A1-F6EECF244321}">
                <p14:modId xmlns:p14="http://schemas.microsoft.com/office/powerpoint/2010/main" val="3801287060"/>
              </p:ext>
            </p:extLst>
          </p:nvPr>
        </p:nvGraphicFramePr>
        <p:xfrm>
          <a:off x="704572" y="1675877"/>
          <a:ext cx="11100906" cy="4855662"/>
        </p:xfrm>
        <a:graphic>
          <a:graphicData uri="http://schemas.openxmlformats.org/drawingml/2006/table">
            <a:tbl>
              <a:tblPr firstRow="1" bandRow="1">
                <a:tableStyleId>{5C22544A-7EE6-4342-B048-85BDC9FD1C3A}</a:tableStyleId>
              </a:tblPr>
              <a:tblGrid>
                <a:gridCol w="5550453">
                  <a:extLst>
                    <a:ext uri="{9D8B030D-6E8A-4147-A177-3AD203B41FA5}">
                      <a16:colId xmlns:a16="http://schemas.microsoft.com/office/drawing/2014/main" val="2128187026"/>
                    </a:ext>
                  </a:extLst>
                </a:gridCol>
                <a:gridCol w="5550453">
                  <a:extLst>
                    <a:ext uri="{9D8B030D-6E8A-4147-A177-3AD203B41FA5}">
                      <a16:colId xmlns:a16="http://schemas.microsoft.com/office/drawing/2014/main" val="820099534"/>
                    </a:ext>
                  </a:extLst>
                </a:gridCol>
              </a:tblGrid>
              <a:tr h="610746">
                <a:tc>
                  <a:txBody>
                    <a:bodyPr/>
                    <a:lstStyle/>
                    <a:p>
                      <a:pPr algn="ctr"/>
                      <a:r>
                        <a:rPr lang="es-CO" dirty="0"/>
                        <a:t>COMUNICADOS</a:t>
                      </a:r>
                    </a:p>
                  </a:txBody>
                  <a:tcPr/>
                </a:tc>
                <a:tc>
                  <a:txBody>
                    <a:bodyPr/>
                    <a:lstStyle/>
                    <a:p>
                      <a:pPr algn="ctr"/>
                      <a:r>
                        <a:rPr lang="es-CO" dirty="0"/>
                        <a:t>SOPORTES</a:t>
                      </a:r>
                    </a:p>
                  </a:txBody>
                  <a:tcPr/>
                </a:tc>
                <a:extLst>
                  <a:ext uri="{0D108BD9-81ED-4DB2-BD59-A6C34878D82A}">
                    <a16:rowId xmlns:a16="http://schemas.microsoft.com/office/drawing/2014/main" val="1754993971"/>
                  </a:ext>
                </a:extLst>
              </a:tr>
              <a:tr h="857052">
                <a:tc>
                  <a:txBody>
                    <a:bodyPr/>
                    <a:lstStyle/>
                    <a:p>
                      <a:r>
                        <a:rPr lang="es-MX" sz="1400" b="0" i="0" u="none" strike="noStrike" kern="1200" baseline="0" dirty="0">
                          <a:solidFill>
                            <a:schemeClr val="dk1"/>
                          </a:solidFill>
                          <a:latin typeface="+mn-lt"/>
                          <a:ea typeface="+mn-ea"/>
                          <a:cs typeface="+mn-cs"/>
                        </a:rPr>
                        <a:t>1. OBLIGACIÓN DE LA MATRÍCULA PROFESIONAL Y/O LICENCIA ESPECIAL TEMPORAL PARA EJERCER LA INGENIERIA DE PETRÓLEOS. 	</a:t>
                      </a:r>
                    </a:p>
                  </a:txBody>
                  <a:tcPr/>
                </a:tc>
                <a:tc>
                  <a:txBody>
                    <a:bodyPr/>
                    <a:lstStyle/>
                    <a:p>
                      <a:r>
                        <a:rPr lang="es-CO" sz="1400" dirty="0"/>
                        <a:t>ARTÍCULO 26 DE LA C.P. – LEY 20 DE 1984 (ARTÍCULO 2º)</a:t>
                      </a:r>
                    </a:p>
                  </a:txBody>
                  <a:tcPr/>
                </a:tc>
                <a:extLst>
                  <a:ext uri="{0D108BD9-81ED-4DB2-BD59-A6C34878D82A}">
                    <a16:rowId xmlns:a16="http://schemas.microsoft.com/office/drawing/2014/main" val="659792834"/>
                  </a:ext>
                </a:extLst>
              </a:tr>
              <a:tr h="610746">
                <a:tc>
                  <a:txBody>
                    <a:bodyPr/>
                    <a:lstStyle/>
                    <a:p>
                      <a:r>
                        <a:rPr lang="es-CO" sz="1400" dirty="0"/>
                        <a:t>2. SANCIONES AL ENCUBRIMIENTO DEL EJERCICIO ILEGAL DE LA PROFESIÓN</a:t>
                      </a:r>
                    </a:p>
                  </a:txBody>
                  <a:tcPr/>
                </a:tc>
                <a:tc>
                  <a:txBody>
                    <a:bodyPr/>
                    <a:lstStyle/>
                    <a:p>
                      <a:r>
                        <a:rPr lang="es-CO" sz="1400" dirty="0"/>
                        <a:t>ARTÍCULO 14 DE LA LEY 842 DE 2003 – CONCEPTO DE LA PROCURADURÍA GENERAL DE LA NACIÓN</a:t>
                      </a:r>
                    </a:p>
                  </a:txBody>
                  <a:tcPr/>
                </a:tc>
                <a:extLst>
                  <a:ext uri="{0D108BD9-81ED-4DB2-BD59-A6C34878D82A}">
                    <a16:rowId xmlns:a16="http://schemas.microsoft.com/office/drawing/2014/main" val="3061152070"/>
                  </a:ext>
                </a:extLst>
              </a:tr>
              <a:tr h="610746">
                <a:tc>
                  <a:txBody>
                    <a:bodyPr/>
                    <a:lstStyle/>
                    <a:p>
                      <a:r>
                        <a:rPr lang="es-CO" sz="1400" dirty="0"/>
                        <a:t>3.  </a:t>
                      </a:r>
                      <a:r>
                        <a:rPr lang="es-MX" sz="1400" b="0" i="0" u="none" strike="noStrike" kern="1200" baseline="0" dirty="0">
                          <a:solidFill>
                            <a:schemeClr val="dk1"/>
                          </a:solidFill>
                          <a:latin typeface="+mn-lt"/>
                          <a:ea typeface="+mn-ea"/>
                          <a:cs typeface="+mn-cs"/>
                        </a:rPr>
                        <a:t>REGLA DE PROPORCIONALIDAD DE MÁXIMO EL 20% DE INGENIEROS EXTRANJEROS</a:t>
                      </a:r>
                    </a:p>
                  </a:txBody>
                  <a:tcPr/>
                </a:tc>
                <a:tc>
                  <a:txBody>
                    <a:bodyPr/>
                    <a:lstStyle/>
                    <a:p>
                      <a:r>
                        <a:rPr lang="es-CO" sz="1400" dirty="0"/>
                        <a:t>CONCEPTO DEL CONSEJO DE ESTADO</a:t>
                      </a:r>
                    </a:p>
                  </a:txBody>
                  <a:tcPr/>
                </a:tc>
                <a:extLst>
                  <a:ext uri="{0D108BD9-81ED-4DB2-BD59-A6C34878D82A}">
                    <a16:rowId xmlns:a16="http://schemas.microsoft.com/office/drawing/2014/main" val="3215106149"/>
                  </a:ext>
                </a:extLst>
              </a:tr>
              <a:tr h="610746">
                <a:tc>
                  <a:txBody>
                    <a:bodyPr/>
                    <a:lstStyle/>
                    <a:p>
                      <a:r>
                        <a:rPr lang="es-CO" sz="1400" dirty="0"/>
                        <a:t>4.</a:t>
                      </a:r>
                      <a:r>
                        <a:rPr lang="es-MX" sz="1400" b="0" i="0" u="none" strike="noStrike" kern="1200" baseline="0" dirty="0">
                          <a:solidFill>
                            <a:schemeClr val="dk1"/>
                          </a:solidFill>
                          <a:latin typeface="+mn-lt"/>
                          <a:ea typeface="+mn-ea"/>
                          <a:cs typeface="+mn-cs"/>
                        </a:rPr>
                        <a:t> ASPECTOS BASICOS PARA PRESENTAR UN DERECHO DE PETICION, CONSULTA, QUEJA, DENUNCIA, RECLAMO O SUGERENCIA </a:t>
                      </a:r>
                      <a:endParaRPr lang="es-CO" sz="1400" dirty="0"/>
                    </a:p>
                  </a:txBody>
                  <a:tcPr/>
                </a:tc>
                <a:tc>
                  <a:txBody>
                    <a:bodyPr/>
                    <a:lstStyle/>
                    <a:p>
                      <a:r>
                        <a:rPr lang="es-CO" sz="1400" dirty="0"/>
                        <a:t>LEY 1755 DE 2015</a:t>
                      </a:r>
                    </a:p>
                  </a:txBody>
                  <a:tcPr/>
                </a:tc>
                <a:extLst>
                  <a:ext uri="{0D108BD9-81ED-4DB2-BD59-A6C34878D82A}">
                    <a16:rowId xmlns:a16="http://schemas.microsoft.com/office/drawing/2014/main" val="1692832254"/>
                  </a:ext>
                </a:extLst>
              </a:tr>
              <a:tr h="610746">
                <a:tc>
                  <a:txBody>
                    <a:bodyPr/>
                    <a:lstStyle/>
                    <a:p>
                      <a:r>
                        <a:rPr lang="es-CO" sz="1400" b="0" i="0" u="none" strike="noStrike" kern="1200" baseline="0" dirty="0">
                          <a:solidFill>
                            <a:schemeClr val="dk1"/>
                          </a:solidFill>
                          <a:latin typeface="+mn-lt"/>
                          <a:ea typeface="+mn-ea"/>
                          <a:cs typeface="+mn-cs"/>
                        </a:rPr>
                        <a:t>5. VALIDACIÓN DE LA MATRÍCULA PROFESIONAL O LICENCIA ESPECIAL TEMPORAL</a:t>
                      </a:r>
                      <a:endParaRPr lang="es-CO" sz="1400" dirty="0"/>
                    </a:p>
                  </a:txBody>
                  <a:tcPr/>
                </a:tc>
                <a:tc>
                  <a:txBody>
                    <a:bodyPr/>
                    <a:lstStyle/>
                    <a:p>
                      <a:r>
                        <a:rPr lang="es-CO" sz="1400" dirty="0"/>
                        <a:t>PÁGINA WEB DEL CPIP</a:t>
                      </a:r>
                    </a:p>
                  </a:txBody>
                  <a:tcPr/>
                </a:tc>
                <a:extLst>
                  <a:ext uri="{0D108BD9-81ED-4DB2-BD59-A6C34878D82A}">
                    <a16:rowId xmlns:a16="http://schemas.microsoft.com/office/drawing/2014/main" val="1841118633"/>
                  </a:ext>
                </a:extLst>
              </a:tr>
              <a:tr h="610746">
                <a:tc>
                  <a:txBody>
                    <a:bodyPr/>
                    <a:lstStyle/>
                    <a:p>
                      <a:pPr algn="just"/>
                      <a:r>
                        <a:rPr lang="es-CO" sz="1400" b="0" i="0" u="none" strike="noStrike" kern="1200" baseline="0" dirty="0">
                          <a:solidFill>
                            <a:schemeClr val="dk1"/>
                          </a:solidFill>
                          <a:latin typeface="+mn-lt"/>
                          <a:ea typeface="+mn-ea"/>
                          <a:cs typeface="+mn-cs"/>
                        </a:rPr>
                        <a:t>6. </a:t>
                      </a:r>
                      <a:r>
                        <a:rPr lang="es-MX" sz="1400" b="0" i="0" u="none" strike="noStrike" kern="1200" baseline="0" dirty="0">
                          <a:solidFill>
                            <a:schemeClr val="dk1"/>
                          </a:solidFill>
                          <a:latin typeface="+mn-lt"/>
                          <a:ea typeface="+mn-ea"/>
                          <a:cs typeface="+mn-cs"/>
                        </a:rPr>
                        <a:t>INFRACCION DE LAS NORMAS DEL CONSUMIDOR POR PUBLICIDAD ENGAÑOSA DE LAS EMPRESAS QUE ENCUBREN EL EJERCICIO ILEGAL DE LA PROFESIÓN. SANCIONES DE LA SUPERINTENDENCIA DE INDUSTRIA Y COMERCIO</a:t>
                      </a:r>
                      <a:endParaRPr lang="es-MX" sz="1800" b="0" i="0" u="none" strike="noStrike" kern="1200" baseline="0" dirty="0">
                        <a:solidFill>
                          <a:schemeClr val="dk1"/>
                        </a:solidFill>
                        <a:latin typeface="+mn-lt"/>
                        <a:ea typeface="+mn-ea"/>
                        <a:cs typeface="+mn-cs"/>
                      </a:endParaRPr>
                    </a:p>
                  </a:txBody>
                  <a:tcPr/>
                </a:tc>
                <a:tc>
                  <a:txBody>
                    <a:bodyPr/>
                    <a:lstStyle/>
                    <a:p>
                      <a:r>
                        <a:rPr lang="es-CO" sz="1400" dirty="0"/>
                        <a:t>CONCEPTO SUPERINTENDENCIA DE INDUSTRIA Y COMERCIO</a:t>
                      </a:r>
                    </a:p>
                  </a:txBody>
                  <a:tcPr/>
                </a:tc>
                <a:extLst>
                  <a:ext uri="{0D108BD9-81ED-4DB2-BD59-A6C34878D82A}">
                    <a16:rowId xmlns:a16="http://schemas.microsoft.com/office/drawing/2014/main" val="2191922289"/>
                  </a:ext>
                </a:extLst>
              </a:tr>
            </a:tbl>
          </a:graphicData>
        </a:graphic>
      </p:graphicFrame>
    </p:spTree>
    <p:extLst>
      <p:ext uri="{BB962C8B-B14F-4D97-AF65-F5344CB8AC3E}">
        <p14:creationId xmlns:p14="http://schemas.microsoft.com/office/powerpoint/2010/main" val="1045420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A173D-7D87-45D0-9043-F1F64A9498EE}"/>
              </a:ext>
            </a:extLst>
          </p:cNvPr>
          <p:cNvSpPr>
            <a:spLocks noGrp="1"/>
          </p:cNvSpPr>
          <p:nvPr>
            <p:ph type="title"/>
          </p:nvPr>
        </p:nvSpPr>
        <p:spPr>
          <a:xfrm>
            <a:off x="342900" y="1111122"/>
            <a:ext cx="11849100" cy="4407280"/>
          </a:xfrm>
        </p:spPr>
        <p:txBody>
          <a:bodyPr>
            <a:normAutofit fontScale="90000"/>
          </a:bodyPr>
          <a:lstStyle/>
          <a:p>
            <a:pPr algn="ctr"/>
            <a:r>
              <a:rPr lang="es-MX" sz="2700" dirty="0"/>
              <a:t/>
            </a:r>
            <a:br>
              <a:rPr lang="es-MX" sz="2700" dirty="0"/>
            </a:br>
            <a:r>
              <a:rPr lang="es-MX" sz="2700" dirty="0"/>
              <a:t/>
            </a:r>
            <a:br>
              <a:rPr lang="es-MX" sz="2700" dirty="0"/>
            </a:br>
            <a:r>
              <a:rPr lang="es-MX" sz="2700" dirty="0"/>
              <a:t/>
            </a:r>
            <a:br>
              <a:rPr lang="es-MX" sz="2700" dirty="0"/>
            </a:br>
            <a:r>
              <a:rPr lang="es-MX" sz="2700" dirty="0"/>
              <a:t/>
            </a:r>
            <a:br>
              <a:rPr lang="es-MX" sz="2700" dirty="0"/>
            </a:br>
            <a:r>
              <a:rPr lang="es-MX" sz="2700" dirty="0"/>
              <a:t/>
            </a:r>
            <a:br>
              <a:rPr lang="es-MX" sz="2700" dirty="0"/>
            </a:br>
            <a:r>
              <a:rPr lang="es-MX" sz="3600" b="1" dirty="0">
                <a:solidFill>
                  <a:srgbClr val="002060"/>
                </a:solidFill>
              </a:rPr>
              <a:t>OBLIGACION DE LA MATRICULA PROFESIONAL Y/O LICENCIA TEMPORAL ESPECIAL PARA EJERCER LA INGENIERIA DE PETRÓLEOS EN </a:t>
            </a:r>
            <a:r>
              <a:rPr lang="es-MX" sz="3600" b="1" dirty="0" smtClean="0">
                <a:solidFill>
                  <a:srgbClr val="002060"/>
                </a:solidFill>
              </a:rPr>
              <a:t>COLOMBIA (1)</a:t>
            </a:r>
            <a:r>
              <a:rPr lang="es-CO" sz="3600" b="1" dirty="0">
                <a:solidFill>
                  <a:srgbClr val="002060"/>
                </a:solidFill>
              </a:rPr>
              <a:t/>
            </a:r>
            <a:br>
              <a:rPr lang="es-CO" sz="3600" b="1" dirty="0">
                <a:solidFill>
                  <a:srgbClr val="002060"/>
                </a:solidFill>
              </a:rPr>
            </a:br>
            <a:r>
              <a:rPr lang="es-CO" sz="3200" b="1" dirty="0">
                <a:solidFill>
                  <a:srgbClr val="002060"/>
                </a:solidFill>
              </a:rPr>
              <a:t/>
            </a:r>
            <a:br>
              <a:rPr lang="es-CO" sz="3200" b="1" dirty="0">
                <a:solidFill>
                  <a:srgbClr val="002060"/>
                </a:solidFill>
              </a:rPr>
            </a:br>
            <a:r>
              <a:rPr lang="es-CO" sz="3200" b="1" dirty="0">
                <a:solidFill>
                  <a:srgbClr val="002060"/>
                </a:solidFill>
              </a:rPr>
              <a:t/>
            </a:r>
            <a:br>
              <a:rPr lang="es-CO" sz="3200" b="1" dirty="0">
                <a:solidFill>
                  <a:srgbClr val="002060"/>
                </a:solidFill>
              </a:rPr>
            </a:br>
            <a:r>
              <a:rPr lang="es-MX" sz="2700" dirty="0"/>
              <a:t>La ley 20 de 1984 es la ley por la cual se reglamenta el ejercicio de la profesión de Ingeniero de Petróleos, en el artículo primero y segundo señala: </a:t>
            </a:r>
            <a:r>
              <a:rPr lang="es-CO" sz="2700" dirty="0"/>
              <a:t/>
            </a:r>
            <a:br>
              <a:rPr lang="es-CO" sz="2700" dirty="0"/>
            </a:br>
            <a:r>
              <a:rPr lang="es-MX" sz="2700" dirty="0"/>
              <a:t> </a:t>
            </a:r>
            <a:r>
              <a:rPr lang="es-CO" sz="2700" dirty="0"/>
              <a:t/>
            </a:r>
            <a:br>
              <a:rPr lang="es-CO" sz="2700" dirty="0"/>
            </a:br>
            <a:r>
              <a:rPr lang="es-MX" sz="2700" i="1" dirty="0"/>
              <a:t>“Artículo 1o.- Para efectos de la presente Ley, se entiende por título profesional de Ingeniero de Petróleos, el título de nivel superior, conferido a quienes hayan llenado todos los requisitos académicos establecidos en los estatutos de la universidad que otorga el grado profesional.</a:t>
            </a:r>
            <a:r>
              <a:rPr lang="es-CO" sz="2700" dirty="0"/>
              <a:t/>
            </a:r>
            <a:br>
              <a:rPr lang="es-CO" sz="2700" dirty="0"/>
            </a:br>
            <a:r>
              <a:rPr lang="es-MX" sz="2700" i="1" dirty="0"/>
              <a:t> </a:t>
            </a:r>
            <a:r>
              <a:rPr lang="es-CO" sz="2700" dirty="0"/>
              <a:t/>
            </a:r>
            <a:br>
              <a:rPr lang="es-CO" sz="2700" dirty="0"/>
            </a:br>
            <a:r>
              <a:rPr lang="es-MX" sz="2700" b="1" i="1" u="sng" dirty="0"/>
              <a:t>Artículo 2o.- Para poder ejercer la profesión de Ingeniería de Petróleos en el territorio de la República de Colombia, se requiere obtener la matrícula expedida por el Consejo Profesional de Ingeniería de Petróleos, el cual se crea en la presente Ley</a:t>
            </a:r>
            <a:r>
              <a:rPr lang="es-MX" sz="2700" i="1" dirty="0"/>
              <a:t>”. </a:t>
            </a:r>
            <a:br>
              <a:rPr lang="es-MX" sz="2700" i="1" dirty="0"/>
            </a:br>
            <a:r>
              <a:rPr lang="es-MX" sz="2700" i="1" dirty="0"/>
              <a:t/>
            </a:r>
            <a:br>
              <a:rPr lang="es-MX" sz="2700" i="1" dirty="0"/>
            </a:br>
            <a:r>
              <a:rPr lang="es-MX" sz="2700" b="1" dirty="0"/>
              <a:t>En este entendido la matricula profesional es requisito indispensable para ejercer la profesión dentro del territorio colombiano. </a:t>
            </a:r>
            <a:r>
              <a:rPr lang="es-CO" dirty="0"/>
              <a:t/>
            </a:r>
            <a:br>
              <a:rPr lang="es-CO" dirty="0"/>
            </a:br>
            <a:r>
              <a:rPr lang="es-CO" sz="3200" b="1" dirty="0">
                <a:solidFill>
                  <a:srgbClr val="002060"/>
                </a:solidFill>
              </a:rPr>
              <a:t/>
            </a:r>
            <a:br>
              <a:rPr lang="es-CO" sz="3200" b="1" dirty="0">
                <a:solidFill>
                  <a:srgbClr val="002060"/>
                </a:solidFill>
              </a:rPr>
            </a:br>
            <a:r>
              <a:rPr lang="es-CO" sz="3200" b="1" dirty="0">
                <a:solidFill>
                  <a:srgbClr val="002060"/>
                </a:solidFill>
              </a:rPr>
              <a:t/>
            </a:r>
            <a:br>
              <a:rPr lang="es-CO" sz="3200" b="1" dirty="0">
                <a:solidFill>
                  <a:srgbClr val="002060"/>
                </a:solidFill>
              </a:rPr>
            </a:br>
            <a:endParaRPr lang="es-CO" sz="3200" b="1" dirty="0">
              <a:solidFill>
                <a:srgbClr val="002060"/>
              </a:solidFill>
            </a:endParaRPr>
          </a:p>
        </p:txBody>
      </p:sp>
      <p:sp>
        <p:nvSpPr>
          <p:cNvPr id="130" name="Rectángulo 129">
            <a:extLst>
              <a:ext uri="{FF2B5EF4-FFF2-40B4-BE49-F238E27FC236}">
                <a16:creationId xmlns:a16="http://schemas.microsoft.com/office/drawing/2014/main" id="{77C20C1D-EB50-47F0-8D18-C1B02ECE507A}"/>
              </a:ext>
            </a:extLst>
          </p:cNvPr>
          <p:cNvSpPr/>
          <p:nvPr/>
        </p:nvSpPr>
        <p:spPr>
          <a:xfrm>
            <a:off x="6096000" y="705686"/>
            <a:ext cx="5821587" cy="1446550"/>
          </a:xfrm>
          <a:prstGeom prst="rect">
            <a:avLst/>
          </a:prstGeom>
        </p:spPr>
        <p:txBody>
          <a:bodyPr wrap="square">
            <a:spAutoFit/>
          </a:bodyPr>
          <a:lstStyle/>
          <a:p>
            <a:pPr marL="285750" indent="-285750">
              <a:buFont typeface="Arial" panose="020B0604020202020204" pitchFamily="34" charset="0"/>
              <a:buChar char="•"/>
            </a:pPr>
            <a:endParaRPr lang="es-CO" sz="1600" dirty="0"/>
          </a:p>
          <a:p>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p:txBody>
      </p:sp>
      <p:sp>
        <p:nvSpPr>
          <p:cNvPr id="141" name="CuadroTexto 140">
            <a:extLst>
              <a:ext uri="{FF2B5EF4-FFF2-40B4-BE49-F238E27FC236}">
                <a16:creationId xmlns:a16="http://schemas.microsoft.com/office/drawing/2014/main" id="{0C016628-E81E-439D-A506-51272C2E0798}"/>
              </a:ext>
            </a:extLst>
          </p:cNvPr>
          <p:cNvSpPr txBox="1"/>
          <p:nvPr/>
        </p:nvSpPr>
        <p:spPr>
          <a:xfrm>
            <a:off x="6679393" y="4477288"/>
            <a:ext cx="619368" cy="369332"/>
          </a:xfrm>
          <a:prstGeom prst="rect">
            <a:avLst/>
          </a:prstGeom>
          <a:noFill/>
        </p:spPr>
        <p:txBody>
          <a:bodyPr wrap="square" rtlCol="0">
            <a:spAutoFit/>
          </a:bodyPr>
          <a:lstStyle/>
          <a:p>
            <a:r>
              <a:rPr lang="es-CO" b="1" dirty="0">
                <a:solidFill>
                  <a:schemeClr val="bg1"/>
                </a:solidFill>
              </a:rPr>
              <a:t>272</a:t>
            </a:r>
          </a:p>
        </p:txBody>
      </p:sp>
      <p:pic>
        <p:nvPicPr>
          <p:cNvPr id="15" name="Imagen 14">
            <a:extLst>
              <a:ext uri="{FF2B5EF4-FFF2-40B4-BE49-F238E27FC236}">
                <a16:creationId xmlns:a16="http://schemas.microsoft.com/office/drawing/2014/main" id="{8B3DE424-B4DA-4D07-B2D0-D1012DAA91D8}"/>
              </a:ext>
            </a:extLst>
          </p:cNvPr>
          <p:cNvPicPr>
            <a:picLocks noChangeAspect="1"/>
          </p:cNvPicPr>
          <p:nvPr/>
        </p:nvPicPr>
        <p:blipFill>
          <a:blip r:embed="rId2"/>
          <a:stretch>
            <a:fillRect/>
          </a:stretch>
        </p:blipFill>
        <p:spPr>
          <a:xfrm>
            <a:off x="10749197" y="6152314"/>
            <a:ext cx="1271353" cy="635677"/>
          </a:xfrm>
          <a:prstGeom prst="rect">
            <a:avLst/>
          </a:prstGeom>
        </p:spPr>
      </p:pic>
    </p:spTree>
    <p:extLst>
      <p:ext uri="{BB962C8B-B14F-4D97-AF65-F5344CB8AC3E}">
        <p14:creationId xmlns:p14="http://schemas.microsoft.com/office/powerpoint/2010/main" val="2607603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A173D-7D87-45D0-9043-F1F64A9498EE}"/>
              </a:ext>
            </a:extLst>
          </p:cNvPr>
          <p:cNvSpPr>
            <a:spLocks noGrp="1"/>
          </p:cNvSpPr>
          <p:nvPr>
            <p:ph type="title"/>
          </p:nvPr>
        </p:nvSpPr>
        <p:spPr>
          <a:xfrm>
            <a:off x="68487" y="0"/>
            <a:ext cx="11849100" cy="6082305"/>
          </a:xfrm>
        </p:spPr>
        <p:txBody>
          <a:bodyPr>
            <a:normAutofit fontScale="90000"/>
          </a:bodyPr>
          <a:lstStyle/>
          <a:p>
            <a:pPr algn="ct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600" b="1" dirty="0">
                <a:solidFill>
                  <a:srgbClr val="002060"/>
                </a:solidFill>
              </a:rPr>
              <a:t>OBLIGACION DE LA MATRICULA PROFESIONAL Y/O LICENCIA TEMPORAL ESPECIAL PARA EJERCER LA INGENIERIA DE PETRÓLEOS EN </a:t>
            </a:r>
            <a:r>
              <a:rPr lang="es-MX" sz="3600" b="1" dirty="0" smtClean="0">
                <a:solidFill>
                  <a:srgbClr val="002060"/>
                </a:solidFill>
              </a:rPr>
              <a:t>COLOMBIA</a:t>
            </a:r>
            <a:r>
              <a:rPr lang="es-CO" sz="3600" b="1" dirty="0" smtClean="0">
                <a:solidFill>
                  <a:srgbClr val="002060"/>
                </a:solidFill>
              </a:rPr>
              <a:t> (2)</a:t>
            </a:r>
            <a:r>
              <a:rPr lang="es-CO" sz="2700" b="1" dirty="0">
                <a:solidFill>
                  <a:srgbClr val="002060"/>
                </a:solidFill>
              </a:rPr>
              <a:t/>
            </a:r>
            <a:br>
              <a:rPr lang="es-CO" sz="2700" b="1" dirty="0">
                <a:solidFill>
                  <a:srgbClr val="002060"/>
                </a:solidFill>
              </a:rPr>
            </a:br>
            <a:r>
              <a:rPr lang="es-MX" sz="2700" b="1" i="1" dirty="0"/>
              <a:t>“</a:t>
            </a:r>
            <a:r>
              <a:rPr lang="es-MX" sz="2700" b="1" i="1" dirty="0" smtClean="0"/>
              <a:t>MATRICULA PROFESIONAL - Finalidad.</a:t>
            </a:r>
            <a:br>
              <a:rPr lang="es-MX" sz="2700" b="1" i="1" dirty="0" smtClean="0"/>
            </a:br>
            <a:r>
              <a:rPr lang="es-MX" sz="2700" i="1" dirty="0"/>
              <a:t> </a:t>
            </a:r>
            <a:r>
              <a:rPr lang="es-CO" sz="2700" dirty="0"/>
              <a:t/>
            </a:r>
            <a:br>
              <a:rPr lang="es-CO" sz="2700" dirty="0"/>
            </a:br>
            <a:r>
              <a:rPr lang="es-MX" sz="2700" b="1" i="1" u="sng" dirty="0"/>
              <a:t>Establecer el requisito de la matrícula profesional tiene como único fin dar fe de la autenticidad de los títulos que se requieren para ejercer ciertas actividades que comprometen el interés social y demostrar que fueron expedidos por instituciones aptas para hacerlo; de esta manera, las autoridades cumplen con la función de inspeccionar y vigilar el ejercicio de las diferentes carreras técnicas o universitarias, lo cual ha sido encomendado por la Constitución, de conformidad con el desarrollo legal pertinente</a:t>
            </a:r>
            <a:r>
              <a:rPr lang="es-MX" sz="2700" i="1" dirty="0"/>
              <a:t>”.</a:t>
            </a:r>
            <a:br>
              <a:rPr lang="es-MX" sz="2700" i="1" dirty="0"/>
            </a:br>
            <a:r>
              <a:rPr lang="es-MX" sz="2700" dirty="0"/>
              <a:t> </a:t>
            </a:r>
            <a:br>
              <a:rPr lang="es-MX" sz="2700" dirty="0"/>
            </a:br>
            <a:r>
              <a:rPr lang="es-MX" sz="2700" dirty="0"/>
              <a:t/>
            </a:r>
            <a:br>
              <a:rPr lang="es-MX" sz="2700" dirty="0"/>
            </a:br>
            <a:r>
              <a:rPr lang="es-CO" sz="2700" dirty="0"/>
              <a:t>El Consejo Profesional de Ingeniería de Petróleos es el único facultado por medio de la ley 20 de 1984 para expedir las matriculas profesionales tarea que ha sido encomendada por disposición de la Constitución Política de 1991.</a:t>
            </a:r>
            <a:br>
              <a:rPr lang="es-CO" sz="2700" dirty="0"/>
            </a:br>
            <a:r>
              <a:rPr lang="es-CO" sz="2700" dirty="0"/>
              <a:t/>
            </a:r>
            <a:br>
              <a:rPr lang="es-CO" sz="2700" dirty="0"/>
            </a:br>
            <a:r>
              <a:rPr lang="es-CO" sz="2700" dirty="0"/>
              <a:t> </a:t>
            </a:r>
            <a:r>
              <a:rPr lang="es-CO" dirty="0"/>
              <a:t/>
            </a:r>
            <a:br>
              <a:rPr lang="es-CO" dirty="0"/>
            </a:br>
            <a:r>
              <a:rPr lang="es-CO" sz="3200" b="1" dirty="0">
                <a:solidFill>
                  <a:srgbClr val="002060"/>
                </a:solidFill>
              </a:rPr>
              <a:t/>
            </a:r>
            <a:br>
              <a:rPr lang="es-CO" sz="3200" b="1" dirty="0">
                <a:solidFill>
                  <a:srgbClr val="002060"/>
                </a:solidFill>
              </a:rPr>
            </a:br>
            <a:r>
              <a:rPr lang="es-CO" sz="3200" b="1" dirty="0">
                <a:solidFill>
                  <a:srgbClr val="002060"/>
                </a:solidFill>
              </a:rPr>
              <a:t/>
            </a:r>
            <a:br>
              <a:rPr lang="es-CO" sz="3200" b="1" dirty="0">
                <a:solidFill>
                  <a:srgbClr val="002060"/>
                </a:solidFill>
              </a:rPr>
            </a:br>
            <a:endParaRPr lang="es-CO" sz="3200" b="1" dirty="0">
              <a:solidFill>
                <a:srgbClr val="002060"/>
              </a:solidFill>
            </a:endParaRPr>
          </a:p>
        </p:txBody>
      </p:sp>
      <p:sp>
        <p:nvSpPr>
          <p:cNvPr id="130" name="Rectángulo 129">
            <a:extLst>
              <a:ext uri="{FF2B5EF4-FFF2-40B4-BE49-F238E27FC236}">
                <a16:creationId xmlns:a16="http://schemas.microsoft.com/office/drawing/2014/main" id="{77C20C1D-EB50-47F0-8D18-C1B02ECE507A}"/>
              </a:ext>
            </a:extLst>
          </p:cNvPr>
          <p:cNvSpPr/>
          <p:nvPr/>
        </p:nvSpPr>
        <p:spPr>
          <a:xfrm>
            <a:off x="6096000" y="705686"/>
            <a:ext cx="5821587" cy="1446550"/>
          </a:xfrm>
          <a:prstGeom prst="rect">
            <a:avLst/>
          </a:prstGeom>
        </p:spPr>
        <p:txBody>
          <a:bodyPr wrap="square">
            <a:spAutoFit/>
          </a:bodyPr>
          <a:lstStyle/>
          <a:p>
            <a:pPr marL="285750" indent="-285750">
              <a:buFont typeface="Arial" panose="020B0604020202020204" pitchFamily="34" charset="0"/>
              <a:buChar char="•"/>
            </a:pPr>
            <a:endParaRPr lang="es-CO" sz="1600" dirty="0"/>
          </a:p>
          <a:p>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p:txBody>
      </p:sp>
      <p:sp>
        <p:nvSpPr>
          <p:cNvPr id="141" name="CuadroTexto 140">
            <a:extLst>
              <a:ext uri="{FF2B5EF4-FFF2-40B4-BE49-F238E27FC236}">
                <a16:creationId xmlns:a16="http://schemas.microsoft.com/office/drawing/2014/main" id="{0C016628-E81E-439D-A506-51272C2E0798}"/>
              </a:ext>
            </a:extLst>
          </p:cNvPr>
          <p:cNvSpPr txBox="1"/>
          <p:nvPr/>
        </p:nvSpPr>
        <p:spPr>
          <a:xfrm>
            <a:off x="6679393" y="4477288"/>
            <a:ext cx="619368" cy="369332"/>
          </a:xfrm>
          <a:prstGeom prst="rect">
            <a:avLst/>
          </a:prstGeom>
          <a:noFill/>
        </p:spPr>
        <p:txBody>
          <a:bodyPr wrap="square" rtlCol="0">
            <a:spAutoFit/>
          </a:bodyPr>
          <a:lstStyle/>
          <a:p>
            <a:r>
              <a:rPr lang="es-CO" b="1" dirty="0">
                <a:solidFill>
                  <a:schemeClr val="bg1"/>
                </a:solidFill>
              </a:rPr>
              <a:t>272</a:t>
            </a:r>
          </a:p>
        </p:txBody>
      </p:sp>
      <p:pic>
        <p:nvPicPr>
          <p:cNvPr id="15" name="Imagen 14">
            <a:extLst>
              <a:ext uri="{FF2B5EF4-FFF2-40B4-BE49-F238E27FC236}">
                <a16:creationId xmlns:a16="http://schemas.microsoft.com/office/drawing/2014/main" id="{8B3DE424-B4DA-4D07-B2D0-D1012DAA91D8}"/>
              </a:ext>
            </a:extLst>
          </p:cNvPr>
          <p:cNvPicPr>
            <a:picLocks noChangeAspect="1"/>
          </p:cNvPicPr>
          <p:nvPr/>
        </p:nvPicPr>
        <p:blipFill>
          <a:blip r:embed="rId2"/>
          <a:stretch>
            <a:fillRect/>
          </a:stretch>
        </p:blipFill>
        <p:spPr>
          <a:xfrm>
            <a:off x="10749197" y="6152314"/>
            <a:ext cx="1271353" cy="635677"/>
          </a:xfrm>
          <a:prstGeom prst="rect">
            <a:avLst/>
          </a:prstGeom>
        </p:spPr>
      </p:pic>
    </p:spTree>
    <p:extLst>
      <p:ext uri="{BB962C8B-B14F-4D97-AF65-F5344CB8AC3E}">
        <p14:creationId xmlns:p14="http://schemas.microsoft.com/office/powerpoint/2010/main" val="4019054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A173D-7D87-45D0-9043-F1F64A9498EE}"/>
              </a:ext>
            </a:extLst>
          </p:cNvPr>
          <p:cNvSpPr>
            <a:spLocks noGrp="1"/>
          </p:cNvSpPr>
          <p:nvPr>
            <p:ph type="title"/>
          </p:nvPr>
        </p:nvSpPr>
        <p:spPr>
          <a:xfrm>
            <a:off x="171450" y="70008"/>
            <a:ext cx="11849100" cy="6082305"/>
          </a:xfrm>
        </p:spPr>
        <p:txBody>
          <a:bodyPr>
            <a:normAutofit fontScale="90000"/>
          </a:bodyPr>
          <a:lstStyle/>
          <a:p>
            <a:pPr algn="just"/>
            <a:r>
              <a:rPr lang="es-MX" sz="3200" b="1" dirty="0"/>
              <a:t/>
            </a:r>
            <a:br>
              <a:rPr lang="es-MX" sz="3200" b="1" dirty="0"/>
            </a:br>
            <a:r>
              <a:rPr lang="es-MX" sz="3200" b="1" dirty="0"/>
              <a:t/>
            </a:r>
            <a:br>
              <a:rPr lang="es-MX" sz="3200" b="1" dirty="0"/>
            </a:br>
            <a:r>
              <a:rPr lang="es-MX" sz="3200" b="1" dirty="0"/>
              <a:t/>
            </a:r>
            <a:br>
              <a:rPr lang="es-MX" sz="3200" b="1" dirty="0"/>
            </a:br>
            <a:r>
              <a:rPr lang="es-MX" sz="3600" b="1" dirty="0">
                <a:solidFill>
                  <a:srgbClr val="002060"/>
                </a:solidFill>
              </a:rPr>
              <a:t>OBLIGACION DE LA MATRICULA PROFESIONAL Y/O LICENCIA TEMPORAL ESPECIAL PARA EJERCER LA INGENIERIA DE PETRÓLEOS EN </a:t>
            </a:r>
            <a:r>
              <a:rPr lang="es-MX" sz="3600" b="1" dirty="0" smtClean="0">
                <a:solidFill>
                  <a:srgbClr val="002060"/>
                </a:solidFill>
              </a:rPr>
              <a:t>COLOMBIA (3)</a:t>
            </a:r>
            <a:r>
              <a:rPr lang="es-CO" sz="3600" b="1" dirty="0">
                <a:solidFill>
                  <a:srgbClr val="002060"/>
                </a:solidFill>
              </a:rPr>
              <a:t/>
            </a:r>
            <a:br>
              <a:rPr lang="es-CO" sz="3600" b="1" dirty="0">
                <a:solidFill>
                  <a:srgbClr val="002060"/>
                </a:solidFill>
              </a:rPr>
            </a:br>
            <a:r>
              <a:rPr lang="es-CO" sz="3600" b="1" dirty="0">
                <a:solidFill>
                  <a:srgbClr val="002060"/>
                </a:solidFill>
              </a:rPr>
              <a:t/>
            </a:r>
            <a:br>
              <a:rPr lang="es-CO" sz="3600" b="1" dirty="0">
                <a:solidFill>
                  <a:srgbClr val="002060"/>
                </a:solidFill>
              </a:rPr>
            </a:br>
            <a:r>
              <a:rPr lang="es-CO" sz="2700" b="1" dirty="0">
                <a:solidFill>
                  <a:srgbClr val="002060"/>
                </a:solidFill>
              </a:rPr>
              <a:t/>
            </a:r>
            <a:br>
              <a:rPr lang="es-CO" sz="2700" b="1" dirty="0">
                <a:solidFill>
                  <a:srgbClr val="002060"/>
                </a:solidFill>
              </a:rPr>
            </a:br>
            <a:r>
              <a:rPr lang="es-CO" sz="2700" dirty="0"/>
              <a:t>Por su parte la Licencia Especial Temporal creada por el artículo 4 de la ley 20 de 1984 estableció la posibilidad de otorgar dichas licencias a los extranjeros que pretendan ejercer la ingeniería de petróleos en el país que no cuenten con matrícula profesional definitiva debido a que no tienen el título profesional universitario expedido en Colombia o debidamente convalidado ante el Ministerio de Educación Nacional.</a:t>
            </a:r>
            <a:br>
              <a:rPr lang="es-CO" sz="2700" dirty="0"/>
            </a:br>
            <a:r>
              <a:rPr lang="es-CO" sz="2700" dirty="0"/>
              <a:t/>
            </a:r>
            <a:br>
              <a:rPr lang="es-CO" sz="2700" dirty="0"/>
            </a:br>
            <a:r>
              <a:rPr lang="es-CO" sz="2700" b="1" dirty="0"/>
              <a:t>EN CONCLUSION, NINGUNA PERSONA EN COLOMBIA PUEDE SER CONTRATADA PARA EJERCER LA INGENIERIA DE PETROLEOS SIN CONTAR PREVIAMENTE CON LA MATRICULA PROFESIONAL O LA LICENCIA TEMPORAL ESPECIAL PARA EJERCER LA INGENIERIA DE PETROLEOS. </a:t>
            </a:r>
            <a:r>
              <a:rPr lang="es-CO" dirty="0"/>
              <a:t/>
            </a:r>
            <a:br>
              <a:rPr lang="es-CO" dirty="0"/>
            </a:br>
            <a:r>
              <a:rPr lang="es-CO" sz="2700" dirty="0"/>
              <a:t> </a:t>
            </a:r>
            <a:r>
              <a:rPr lang="es-CO" dirty="0"/>
              <a:t/>
            </a:r>
            <a:br>
              <a:rPr lang="es-CO" dirty="0"/>
            </a:br>
            <a:r>
              <a:rPr lang="es-CO" sz="3200" b="1" dirty="0">
                <a:solidFill>
                  <a:srgbClr val="002060"/>
                </a:solidFill>
              </a:rPr>
              <a:t/>
            </a:r>
            <a:br>
              <a:rPr lang="es-CO" sz="3200" b="1" dirty="0">
                <a:solidFill>
                  <a:srgbClr val="002060"/>
                </a:solidFill>
              </a:rPr>
            </a:br>
            <a:r>
              <a:rPr lang="es-CO" sz="3200" b="1" dirty="0">
                <a:solidFill>
                  <a:srgbClr val="002060"/>
                </a:solidFill>
              </a:rPr>
              <a:t/>
            </a:r>
            <a:br>
              <a:rPr lang="es-CO" sz="3200" b="1" dirty="0">
                <a:solidFill>
                  <a:srgbClr val="002060"/>
                </a:solidFill>
              </a:rPr>
            </a:br>
            <a:endParaRPr lang="es-CO" sz="3200" b="1" dirty="0">
              <a:solidFill>
                <a:srgbClr val="002060"/>
              </a:solidFill>
            </a:endParaRPr>
          </a:p>
        </p:txBody>
      </p:sp>
      <p:sp>
        <p:nvSpPr>
          <p:cNvPr id="130" name="Rectángulo 129">
            <a:extLst>
              <a:ext uri="{FF2B5EF4-FFF2-40B4-BE49-F238E27FC236}">
                <a16:creationId xmlns:a16="http://schemas.microsoft.com/office/drawing/2014/main" id="{77C20C1D-EB50-47F0-8D18-C1B02ECE507A}"/>
              </a:ext>
            </a:extLst>
          </p:cNvPr>
          <p:cNvSpPr/>
          <p:nvPr/>
        </p:nvSpPr>
        <p:spPr>
          <a:xfrm>
            <a:off x="6096000" y="705686"/>
            <a:ext cx="5821587" cy="1446550"/>
          </a:xfrm>
          <a:prstGeom prst="rect">
            <a:avLst/>
          </a:prstGeom>
        </p:spPr>
        <p:txBody>
          <a:bodyPr wrap="square">
            <a:spAutoFit/>
          </a:bodyPr>
          <a:lstStyle/>
          <a:p>
            <a:pPr marL="285750" indent="-285750">
              <a:buFont typeface="Arial" panose="020B0604020202020204" pitchFamily="34" charset="0"/>
              <a:buChar char="•"/>
            </a:pPr>
            <a:endParaRPr lang="es-CO" sz="1600" dirty="0"/>
          </a:p>
          <a:p>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p:txBody>
      </p:sp>
      <p:sp>
        <p:nvSpPr>
          <p:cNvPr id="141" name="CuadroTexto 140">
            <a:extLst>
              <a:ext uri="{FF2B5EF4-FFF2-40B4-BE49-F238E27FC236}">
                <a16:creationId xmlns:a16="http://schemas.microsoft.com/office/drawing/2014/main" id="{0C016628-E81E-439D-A506-51272C2E0798}"/>
              </a:ext>
            </a:extLst>
          </p:cNvPr>
          <p:cNvSpPr txBox="1"/>
          <p:nvPr/>
        </p:nvSpPr>
        <p:spPr>
          <a:xfrm>
            <a:off x="6679393" y="4477288"/>
            <a:ext cx="619368" cy="369332"/>
          </a:xfrm>
          <a:prstGeom prst="rect">
            <a:avLst/>
          </a:prstGeom>
          <a:noFill/>
        </p:spPr>
        <p:txBody>
          <a:bodyPr wrap="square" rtlCol="0">
            <a:spAutoFit/>
          </a:bodyPr>
          <a:lstStyle/>
          <a:p>
            <a:r>
              <a:rPr lang="es-CO" b="1" dirty="0">
                <a:solidFill>
                  <a:schemeClr val="bg1"/>
                </a:solidFill>
              </a:rPr>
              <a:t>272</a:t>
            </a:r>
          </a:p>
        </p:txBody>
      </p:sp>
      <p:pic>
        <p:nvPicPr>
          <p:cNvPr id="15" name="Imagen 14">
            <a:extLst>
              <a:ext uri="{FF2B5EF4-FFF2-40B4-BE49-F238E27FC236}">
                <a16:creationId xmlns:a16="http://schemas.microsoft.com/office/drawing/2014/main" id="{8B3DE424-B4DA-4D07-B2D0-D1012DAA91D8}"/>
              </a:ext>
            </a:extLst>
          </p:cNvPr>
          <p:cNvPicPr>
            <a:picLocks noChangeAspect="1"/>
          </p:cNvPicPr>
          <p:nvPr/>
        </p:nvPicPr>
        <p:blipFill>
          <a:blip r:embed="rId2"/>
          <a:stretch>
            <a:fillRect/>
          </a:stretch>
        </p:blipFill>
        <p:spPr>
          <a:xfrm>
            <a:off x="10749197" y="6152314"/>
            <a:ext cx="1271353" cy="635677"/>
          </a:xfrm>
          <a:prstGeom prst="rect">
            <a:avLst/>
          </a:prstGeom>
        </p:spPr>
      </p:pic>
    </p:spTree>
    <p:extLst>
      <p:ext uri="{BB962C8B-B14F-4D97-AF65-F5344CB8AC3E}">
        <p14:creationId xmlns:p14="http://schemas.microsoft.com/office/powerpoint/2010/main" val="2985741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A173D-7D87-45D0-9043-F1F64A9498EE}"/>
              </a:ext>
            </a:extLst>
          </p:cNvPr>
          <p:cNvSpPr>
            <a:spLocks noGrp="1"/>
          </p:cNvSpPr>
          <p:nvPr>
            <p:ph type="title"/>
          </p:nvPr>
        </p:nvSpPr>
        <p:spPr>
          <a:xfrm>
            <a:off x="171450" y="70008"/>
            <a:ext cx="11849100" cy="6082305"/>
          </a:xfrm>
        </p:spPr>
        <p:txBody>
          <a:bodyPr>
            <a:normAutofit fontScale="90000"/>
          </a:bodyPr>
          <a:lstStyle/>
          <a:p>
            <a:pPr lvl="0" algn="ct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600" b="1" dirty="0">
                <a:solidFill>
                  <a:srgbClr val="002060"/>
                </a:solidFill>
              </a:rPr>
              <a:t>SANCIONES POR ENCUBRIMIENTO AL EJERCICIO ILEGAL DE LA INGENIERIA, INCLUIDA LA PROFESION DE INGENIERO DE </a:t>
            </a:r>
            <a:r>
              <a:rPr lang="es-MX" sz="3600" b="1" dirty="0" smtClean="0">
                <a:solidFill>
                  <a:srgbClr val="002060"/>
                </a:solidFill>
              </a:rPr>
              <a:t>PETRÓLEOS (1)</a:t>
            </a:r>
            <a:r>
              <a:rPr lang="es-MX" sz="3600" b="1" dirty="0">
                <a:solidFill>
                  <a:srgbClr val="002060"/>
                </a:solidFill>
              </a:rPr>
              <a:t/>
            </a:r>
            <a:br>
              <a:rPr lang="es-MX" sz="3600" b="1" dirty="0">
                <a:solidFill>
                  <a:srgbClr val="002060"/>
                </a:solidFill>
              </a:rPr>
            </a:br>
            <a:r>
              <a:rPr lang="es-MX" sz="2700" b="1" dirty="0"/>
              <a:t/>
            </a:r>
            <a:br>
              <a:rPr lang="es-MX" sz="2700" b="1" dirty="0"/>
            </a:br>
            <a:r>
              <a:rPr lang="es-MX" sz="2700" dirty="0"/>
              <a:t>Ley 842 de 2003 artículo 14 </a:t>
            </a:r>
            <a:r>
              <a:rPr lang="es-CO" sz="2700" dirty="0"/>
              <a:t/>
            </a:r>
            <a:br>
              <a:rPr lang="es-CO" sz="2700" dirty="0"/>
            </a:br>
            <a:r>
              <a:rPr lang="es-CO" sz="2700" i="1" dirty="0"/>
              <a:t>“CAPITULO II.</a:t>
            </a:r>
            <a:r>
              <a:rPr lang="es-CO" sz="2700" dirty="0"/>
              <a:t/>
            </a:r>
            <a:br>
              <a:rPr lang="es-CO" sz="2700" dirty="0"/>
            </a:br>
            <a:r>
              <a:rPr lang="es-CO" sz="2700" i="1" dirty="0"/>
              <a:t>DEL EJERCICIO ILEGAL DE LA INGENIERÍA Y DE SUS PROFESIONES AFINES Y AUXILIARES.</a:t>
            </a:r>
            <a:r>
              <a:rPr lang="es-CO" sz="2700" dirty="0"/>
              <a:t/>
            </a:r>
            <a:br>
              <a:rPr lang="es-CO" sz="2700" dirty="0"/>
            </a:br>
            <a:r>
              <a:rPr lang="es-CO" sz="2700" i="1" dirty="0"/>
              <a:t>(…)</a:t>
            </a:r>
            <a:r>
              <a:rPr lang="es-CO" sz="2700" dirty="0"/>
              <a:t/>
            </a:r>
            <a:br>
              <a:rPr lang="es-CO" sz="2700" dirty="0"/>
            </a:br>
            <a:r>
              <a:rPr lang="es-CO" sz="2700" b="1" i="1" dirty="0"/>
              <a:t>ARTÍCULO 14. ENCUBRIMIENTO DEL EJERCICIO ILEGAL DE LA PROFESIÓN. </a:t>
            </a:r>
            <a:r>
              <a:rPr lang="es-CO" sz="2700" i="1" dirty="0"/>
              <a:t>El servidor público que, en el ejercicio de su cargo, autorice, facilite, patrocine, encubra o permita el ejercicio ilegal de la ingeniería o de alguna de sus profesiones afines o auxiliares, incurrirá en falta disciplinaria, sancionable de acuerdo con las normas legales vigentes.</a:t>
            </a:r>
            <a:r>
              <a:rPr lang="es-CO" sz="2700" dirty="0"/>
              <a:t/>
            </a:r>
            <a:br>
              <a:rPr lang="es-CO" sz="2700" dirty="0"/>
            </a:br>
            <a:r>
              <a:rPr lang="es-CO" sz="2700" b="1" i="1" dirty="0"/>
              <a:t>PARÁGRAFO</a:t>
            </a:r>
            <a:r>
              <a:rPr lang="es-CO" sz="2700" i="1" dirty="0"/>
              <a:t>. Si quien permite, o encubre el ejercicio de la profesión, por parte de quien no reúne los requisitos establecidos en la presente ley, está matriculado o inscrito como ingeniero o profesión afín o auxiliar, podrá ser suspendido del ejercicio legal de la profesión hasta por el término de cinco años”.</a:t>
            </a:r>
            <a:r>
              <a:rPr lang="es-CO" dirty="0"/>
              <a:t/>
            </a:r>
            <a:br>
              <a:rPr lang="es-CO" dirty="0"/>
            </a:br>
            <a:r>
              <a:rPr lang="es-CO" sz="2700" b="1" dirty="0"/>
              <a:t/>
            </a:r>
            <a:br>
              <a:rPr lang="es-CO" sz="2700" b="1" dirty="0"/>
            </a:br>
            <a:r>
              <a:rPr lang="es-CO" sz="3200" b="1" dirty="0">
                <a:solidFill>
                  <a:srgbClr val="002060"/>
                </a:solidFill>
              </a:rPr>
              <a:t/>
            </a:r>
            <a:br>
              <a:rPr lang="es-CO" sz="3200" b="1" dirty="0">
                <a:solidFill>
                  <a:srgbClr val="002060"/>
                </a:solidFill>
              </a:rPr>
            </a:br>
            <a:r>
              <a:rPr lang="es-CO" sz="2700" b="1" dirty="0">
                <a:solidFill>
                  <a:srgbClr val="002060"/>
                </a:solidFill>
              </a:rPr>
              <a:t/>
            </a:r>
            <a:br>
              <a:rPr lang="es-CO" sz="2700" b="1" dirty="0">
                <a:solidFill>
                  <a:srgbClr val="002060"/>
                </a:solidFill>
              </a:rPr>
            </a:br>
            <a:r>
              <a:rPr lang="es-CO" sz="2700" dirty="0"/>
              <a:t> </a:t>
            </a:r>
            <a:r>
              <a:rPr lang="es-CO" dirty="0"/>
              <a:t/>
            </a:r>
            <a:br>
              <a:rPr lang="es-CO" dirty="0"/>
            </a:br>
            <a:r>
              <a:rPr lang="es-CO" sz="3200" b="1" dirty="0">
                <a:solidFill>
                  <a:srgbClr val="002060"/>
                </a:solidFill>
              </a:rPr>
              <a:t/>
            </a:r>
            <a:br>
              <a:rPr lang="es-CO" sz="3200" b="1" dirty="0">
                <a:solidFill>
                  <a:srgbClr val="002060"/>
                </a:solidFill>
              </a:rPr>
            </a:br>
            <a:r>
              <a:rPr lang="es-CO" sz="3200" b="1" dirty="0">
                <a:solidFill>
                  <a:srgbClr val="002060"/>
                </a:solidFill>
              </a:rPr>
              <a:t/>
            </a:r>
            <a:br>
              <a:rPr lang="es-CO" sz="3200" b="1" dirty="0">
                <a:solidFill>
                  <a:srgbClr val="002060"/>
                </a:solidFill>
              </a:rPr>
            </a:br>
            <a:endParaRPr lang="es-CO" sz="3200" b="1" dirty="0">
              <a:solidFill>
                <a:srgbClr val="002060"/>
              </a:solidFill>
            </a:endParaRPr>
          </a:p>
        </p:txBody>
      </p:sp>
      <p:sp>
        <p:nvSpPr>
          <p:cNvPr id="130" name="Rectángulo 129">
            <a:extLst>
              <a:ext uri="{FF2B5EF4-FFF2-40B4-BE49-F238E27FC236}">
                <a16:creationId xmlns:a16="http://schemas.microsoft.com/office/drawing/2014/main" id="{77C20C1D-EB50-47F0-8D18-C1B02ECE507A}"/>
              </a:ext>
            </a:extLst>
          </p:cNvPr>
          <p:cNvSpPr/>
          <p:nvPr/>
        </p:nvSpPr>
        <p:spPr>
          <a:xfrm>
            <a:off x="6096000" y="705686"/>
            <a:ext cx="5821587" cy="1446550"/>
          </a:xfrm>
          <a:prstGeom prst="rect">
            <a:avLst/>
          </a:prstGeom>
        </p:spPr>
        <p:txBody>
          <a:bodyPr wrap="square">
            <a:spAutoFit/>
          </a:bodyPr>
          <a:lstStyle/>
          <a:p>
            <a:pPr marL="285750" indent="-285750">
              <a:buFont typeface="Arial" panose="020B0604020202020204" pitchFamily="34" charset="0"/>
              <a:buChar char="•"/>
            </a:pPr>
            <a:endParaRPr lang="es-CO" sz="1600" dirty="0"/>
          </a:p>
          <a:p>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p:txBody>
      </p:sp>
      <p:sp>
        <p:nvSpPr>
          <p:cNvPr id="141" name="CuadroTexto 140">
            <a:extLst>
              <a:ext uri="{FF2B5EF4-FFF2-40B4-BE49-F238E27FC236}">
                <a16:creationId xmlns:a16="http://schemas.microsoft.com/office/drawing/2014/main" id="{0C016628-E81E-439D-A506-51272C2E0798}"/>
              </a:ext>
            </a:extLst>
          </p:cNvPr>
          <p:cNvSpPr txBox="1"/>
          <p:nvPr/>
        </p:nvSpPr>
        <p:spPr>
          <a:xfrm>
            <a:off x="6679393" y="4477288"/>
            <a:ext cx="619368" cy="369332"/>
          </a:xfrm>
          <a:prstGeom prst="rect">
            <a:avLst/>
          </a:prstGeom>
          <a:noFill/>
        </p:spPr>
        <p:txBody>
          <a:bodyPr wrap="square" rtlCol="0">
            <a:spAutoFit/>
          </a:bodyPr>
          <a:lstStyle/>
          <a:p>
            <a:r>
              <a:rPr lang="es-CO" b="1" dirty="0">
                <a:solidFill>
                  <a:schemeClr val="bg1"/>
                </a:solidFill>
              </a:rPr>
              <a:t>272</a:t>
            </a:r>
          </a:p>
        </p:txBody>
      </p:sp>
      <p:pic>
        <p:nvPicPr>
          <p:cNvPr id="15" name="Imagen 14">
            <a:extLst>
              <a:ext uri="{FF2B5EF4-FFF2-40B4-BE49-F238E27FC236}">
                <a16:creationId xmlns:a16="http://schemas.microsoft.com/office/drawing/2014/main" id="{8B3DE424-B4DA-4D07-B2D0-D1012DAA91D8}"/>
              </a:ext>
            </a:extLst>
          </p:cNvPr>
          <p:cNvPicPr>
            <a:picLocks noChangeAspect="1"/>
          </p:cNvPicPr>
          <p:nvPr/>
        </p:nvPicPr>
        <p:blipFill>
          <a:blip r:embed="rId2"/>
          <a:stretch>
            <a:fillRect/>
          </a:stretch>
        </p:blipFill>
        <p:spPr>
          <a:xfrm>
            <a:off x="10749197" y="6152314"/>
            <a:ext cx="1271353" cy="635677"/>
          </a:xfrm>
          <a:prstGeom prst="rect">
            <a:avLst/>
          </a:prstGeom>
        </p:spPr>
      </p:pic>
    </p:spTree>
    <p:extLst>
      <p:ext uri="{BB962C8B-B14F-4D97-AF65-F5344CB8AC3E}">
        <p14:creationId xmlns:p14="http://schemas.microsoft.com/office/powerpoint/2010/main" val="3384624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A173D-7D87-45D0-9043-F1F64A9498EE}"/>
              </a:ext>
            </a:extLst>
          </p:cNvPr>
          <p:cNvSpPr>
            <a:spLocks noGrp="1"/>
          </p:cNvSpPr>
          <p:nvPr>
            <p:ph type="title"/>
          </p:nvPr>
        </p:nvSpPr>
        <p:spPr>
          <a:xfrm>
            <a:off x="171450" y="70008"/>
            <a:ext cx="11849100" cy="6082305"/>
          </a:xfrm>
        </p:spPr>
        <p:txBody>
          <a:bodyPr>
            <a:normAutofit fontScale="90000"/>
          </a:bodyPr>
          <a:lstStyle/>
          <a:p>
            <a:pPr algn="ct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600" b="1" dirty="0">
                <a:solidFill>
                  <a:srgbClr val="002060"/>
                </a:solidFill>
              </a:rPr>
              <a:t>SANCIONES ENCUBRIMIENTO AL EJERCICIO ILEGAL DE LA INGENIERIA, INCLUIDA LA PROFESION DE INGENIERO DE </a:t>
            </a:r>
            <a:r>
              <a:rPr lang="es-MX" sz="3600" b="1" dirty="0" smtClean="0">
                <a:solidFill>
                  <a:srgbClr val="002060"/>
                </a:solidFill>
              </a:rPr>
              <a:t>PETRÓLEOS (2)</a:t>
            </a:r>
            <a:r>
              <a:rPr lang="es-MX" sz="3600" b="1" dirty="0">
                <a:solidFill>
                  <a:srgbClr val="002060"/>
                </a:solidFill>
              </a:rPr>
              <a:t/>
            </a:r>
            <a:br>
              <a:rPr lang="es-MX" sz="3600" b="1" dirty="0">
                <a:solidFill>
                  <a:srgbClr val="002060"/>
                </a:solidFill>
              </a:rPr>
            </a:br>
            <a:r>
              <a:rPr lang="es-MX" sz="3600" b="1" dirty="0">
                <a:solidFill>
                  <a:srgbClr val="002060"/>
                </a:solidFill>
              </a:rPr>
              <a:t/>
            </a:r>
            <a:br>
              <a:rPr lang="es-MX" sz="3600" b="1" dirty="0">
                <a:solidFill>
                  <a:srgbClr val="002060"/>
                </a:solidFill>
              </a:rPr>
            </a:br>
            <a:r>
              <a:rPr lang="es-CO" sz="2700" dirty="0"/>
              <a:t>Concepto de la Procuraduría General de la Nación del 13 de noviembre de 2018</a:t>
            </a:r>
            <a:br>
              <a:rPr lang="es-CO" sz="2700" dirty="0"/>
            </a:br>
            <a:r>
              <a:rPr lang="es-CO" sz="2700" dirty="0"/>
              <a:t/>
            </a:r>
            <a:br>
              <a:rPr lang="es-CO" sz="2700" dirty="0"/>
            </a:br>
            <a:r>
              <a:rPr lang="es-CO" sz="2700" i="1" dirty="0"/>
              <a:t>“Así las cosas, y a manera de ejemplo, como un sujeto puede llegar a incurrir en la falta disciplinaria de encubrimiento del ejercicio ilegal de la profesión, en su calidad de servidor público e ingeniero, activará —en virtud de su primera condición y de cara al incumplimiento de su deber funcional— el procedimiento previsto en el Código Disciplinario Único - CDU y se hará merecedor de las sanciones allí contempladas; ello no obsta para que el Consejo Profesional de Ingeniería o los consejos seccionales y regionales ejerzan el control disciplinario según el régimen establecido en la Ley 842 de 2003 —en cuanto a su calidad de ingeniero y con ocasión del desconocimiento de su deber profesional—“.</a:t>
            </a:r>
            <a:r>
              <a:rPr lang="es-CO" dirty="0"/>
              <a:t/>
            </a:r>
            <a:br>
              <a:rPr lang="es-CO" dirty="0"/>
            </a:br>
            <a:r>
              <a:rPr lang="es-CO" sz="2700" b="1" dirty="0"/>
              <a:t/>
            </a:r>
            <a:br>
              <a:rPr lang="es-CO" sz="2700" b="1" dirty="0"/>
            </a:br>
            <a:r>
              <a:rPr lang="es-CO" sz="3200" b="1" dirty="0">
                <a:solidFill>
                  <a:srgbClr val="002060"/>
                </a:solidFill>
              </a:rPr>
              <a:t/>
            </a:r>
            <a:br>
              <a:rPr lang="es-CO" sz="3200" b="1" dirty="0">
                <a:solidFill>
                  <a:srgbClr val="002060"/>
                </a:solidFill>
              </a:rPr>
            </a:br>
            <a:r>
              <a:rPr lang="es-CO" sz="2700" b="1" dirty="0">
                <a:solidFill>
                  <a:srgbClr val="002060"/>
                </a:solidFill>
              </a:rPr>
              <a:t/>
            </a:r>
            <a:br>
              <a:rPr lang="es-CO" sz="2700" b="1" dirty="0">
                <a:solidFill>
                  <a:srgbClr val="002060"/>
                </a:solidFill>
              </a:rPr>
            </a:br>
            <a:r>
              <a:rPr lang="es-CO" sz="2700" dirty="0"/>
              <a:t> </a:t>
            </a:r>
            <a:r>
              <a:rPr lang="es-CO" dirty="0"/>
              <a:t/>
            </a:r>
            <a:br>
              <a:rPr lang="es-CO" dirty="0"/>
            </a:br>
            <a:r>
              <a:rPr lang="es-CO" sz="3200" b="1" dirty="0">
                <a:solidFill>
                  <a:srgbClr val="002060"/>
                </a:solidFill>
              </a:rPr>
              <a:t/>
            </a:r>
            <a:br>
              <a:rPr lang="es-CO" sz="3200" b="1" dirty="0">
                <a:solidFill>
                  <a:srgbClr val="002060"/>
                </a:solidFill>
              </a:rPr>
            </a:br>
            <a:r>
              <a:rPr lang="es-CO" sz="3200" b="1" dirty="0">
                <a:solidFill>
                  <a:srgbClr val="002060"/>
                </a:solidFill>
              </a:rPr>
              <a:t/>
            </a:r>
            <a:br>
              <a:rPr lang="es-CO" sz="3200" b="1" dirty="0">
                <a:solidFill>
                  <a:srgbClr val="002060"/>
                </a:solidFill>
              </a:rPr>
            </a:br>
            <a:endParaRPr lang="es-CO" sz="3200" b="1" dirty="0">
              <a:solidFill>
                <a:srgbClr val="002060"/>
              </a:solidFill>
            </a:endParaRPr>
          </a:p>
        </p:txBody>
      </p:sp>
      <p:sp>
        <p:nvSpPr>
          <p:cNvPr id="130" name="Rectángulo 129">
            <a:extLst>
              <a:ext uri="{FF2B5EF4-FFF2-40B4-BE49-F238E27FC236}">
                <a16:creationId xmlns:a16="http://schemas.microsoft.com/office/drawing/2014/main" id="{77C20C1D-EB50-47F0-8D18-C1B02ECE507A}"/>
              </a:ext>
            </a:extLst>
          </p:cNvPr>
          <p:cNvSpPr/>
          <p:nvPr/>
        </p:nvSpPr>
        <p:spPr>
          <a:xfrm>
            <a:off x="6096000" y="705686"/>
            <a:ext cx="5821587" cy="1446550"/>
          </a:xfrm>
          <a:prstGeom prst="rect">
            <a:avLst/>
          </a:prstGeom>
        </p:spPr>
        <p:txBody>
          <a:bodyPr wrap="square">
            <a:spAutoFit/>
          </a:bodyPr>
          <a:lstStyle/>
          <a:p>
            <a:pPr marL="285750" indent="-285750">
              <a:buFont typeface="Arial" panose="020B0604020202020204" pitchFamily="34" charset="0"/>
              <a:buChar char="•"/>
            </a:pPr>
            <a:endParaRPr lang="es-CO" sz="1600" dirty="0"/>
          </a:p>
          <a:p>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p:txBody>
      </p:sp>
      <p:sp>
        <p:nvSpPr>
          <p:cNvPr id="141" name="CuadroTexto 140">
            <a:extLst>
              <a:ext uri="{FF2B5EF4-FFF2-40B4-BE49-F238E27FC236}">
                <a16:creationId xmlns:a16="http://schemas.microsoft.com/office/drawing/2014/main" id="{0C016628-E81E-439D-A506-51272C2E0798}"/>
              </a:ext>
            </a:extLst>
          </p:cNvPr>
          <p:cNvSpPr txBox="1"/>
          <p:nvPr/>
        </p:nvSpPr>
        <p:spPr>
          <a:xfrm>
            <a:off x="6679393" y="4477288"/>
            <a:ext cx="619368" cy="369332"/>
          </a:xfrm>
          <a:prstGeom prst="rect">
            <a:avLst/>
          </a:prstGeom>
          <a:noFill/>
        </p:spPr>
        <p:txBody>
          <a:bodyPr wrap="square" rtlCol="0">
            <a:spAutoFit/>
          </a:bodyPr>
          <a:lstStyle/>
          <a:p>
            <a:r>
              <a:rPr lang="es-CO" b="1" dirty="0">
                <a:solidFill>
                  <a:schemeClr val="bg1"/>
                </a:solidFill>
              </a:rPr>
              <a:t>272</a:t>
            </a:r>
          </a:p>
        </p:txBody>
      </p:sp>
      <p:pic>
        <p:nvPicPr>
          <p:cNvPr id="15" name="Imagen 14">
            <a:extLst>
              <a:ext uri="{FF2B5EF4-FFF2-40B4-BE49-F238E27FC236}">
                <a16:creationId xmlns:a16="http://schemas.microsoft.com/office/drawing/2014/main" id="{8B3DE424-B4DA-4D07-B2D0-D1012DAA91D8}"/>
              </a:ext>
            </a:extLst>
          </p:cNvPr>
          <p:cNvPicPr>
            <a:picLocks noChangeAspect="1"/>
          </p:cNvPicPr>
          <p:nvPr/>
        </p:nvPicPr>
        <p:blipFill>
          <a:blip r:embed="rId2"/>
          <a:stretch>
            <a:fillRect/>
          </a:stretch>
        </p:blipFill>
        <p:spPr>
          <a:xfrm>
            <a:off x="10749197" y="6152314"/>
            <a:ext cx="1271353" cy="635677"/>
          </a:xfrm>
          <a:prstGeom prst="rect">
            <a:avLst/>
          </a:prstGeom>
        </p:spPr>
      </p:pic>
    </p:spTree>
    <p:extLst>
      <p:ext uri="{BB962C8B-B14F-4D97-AF65-F5344CB8AC3E}">
        <p14:creationId xmlns:p14="http://schemas.microsoft.com/office/powerpoint/2010/main" val="4240499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A173D-7D87-45D0-9043-F1F64A9498EE}"/>
              </a:ext>
            </a:extLst>
          </p:cNvPr>
          <p:cNvSpPr>
            <a:spLocks noGrp="1"/>
          </p:cNvSpPr>
          <p:nvPr>
            <p:ph type="title"/>
          </p:nvPr>
        </p:nvSpPr>
        <p:spPr>
          <a:xfrm>
            <a:off x="171450" y="70008"/>
            <a:ext cx="11849100" cy="6082305"/>
          </a:xfrm>
        </p:spPr>
        <p:txBody>
          <a:bodyPr>
            <a:normAutofit fontScale="90000"/>
          </a:bodyPr>
          <a:lstStyle/>
          <a:p>
            <a:pPr algn="ctr"/>
            <a:r>
              <a:rPr lang="es-MX" sz="3200" b="1" dirty="0"/>
              <a:t/>
            </a:r>
            <a:br>
              <a:rPr lang="es-MX" sz="3200" b="1" dirty="0"/>
            </a:br>
            <a:r>
              <a:rPr lang="es-MX" sz="3200" b="1" dirty="0"/>
              <a:t/>
            </a:r>
            <a:br>
              <a:rPr lang="es-MX" sz="3200" b="1" dirty="0"/>
            </a:br>
            <a:r>
              <a:rPr lang="es-MX" sz="3600" b="1" dirty="0">
                <a:solidFill>
                  <a:srgbClr val="002060"/>
                </a:solidFill>
              </a:rPr>
              <a:t>SANCIONES ENCUBRIMIENTO AL EJERCICIO ILEGAL DE LA INGENIERIA, INCLUIDA LA PROFESION DE INGENIERO DE </a:t>
            </a:r>
            <a:r>
              <a:rPr lang="es-MX" sz="3600" b="1" dirty="0" smtClean="0">
                <a:solidFill>
                  <a:srgbClr val="002060"/>
                </a:solidFill>
              </a:rPr>
              <a:t>PETRÓLEOS (3)</a:t>
            </a:r>
            <a:r>
              <a:rPr lang="es-MX" sz="3600" b="1" dirty="0">
                <a:solidFill>
                  <a:srgbClr val="002060"/>
                </a:solidFill>
              </a:rPr>
              <a:t/>
            </a:r>
            <a:br>
              <a:rPr lang="es-MX" sz="3600" b="1" dirty="0">
                <a:solidFill>
                  <a:srgbClr val="002060"/>
                </a:solidFill>
              </a:rPr>
            </a:br>
            <a:r>
              <a:rPr lang="es-MX" sz="2700" b="1" dirty="0"/>
              <a:t/>
            </a:r>
            <a:br>
              <a:rPr lang="es-MX" sz="2700" b="1" dirty="0"/>
            </a:br>
            <a:r>
              <a:rPr lang="es-CO" altLang="es-CO" sz="2700" dirty="0">
                <a:latin typeface="+mn-lt"/>
                <a:ea typeface="Calibri" panose="020F0502020204030204" pitchFamily="34" charset="0"/>
                <a:cs typeface="Times New Roman" panose="02020603050405020304" pitchFamily="18" charset="0"/>
              </a:rPr>
              <a:t>La responsabilidad por el encubrimiento ilegal de la profesión de los ingenieros de petróleos que tienen la calidad de servidores públicos son disciplinariamente investigados y sancionados por dos procedimientos diferentes tal como se ilustra a continuación: </a:t>
            </a:r>
            <a:r>
              <a:rPr lang="es-CO" altLang="es-CO" dirty="0"/>
              <a:t/>
            </a:r>
            <a:br>
              <a:rPr lang="es-CO" altLang="es-CO" dirty="0"/>
            </a:br>
            <a:r>
              <a:rPr lang="es-CO" dirty="0"/>
              <a:t/>
            </a:r>
            <a:br>
              <a:rPr lang="es-CO" dirty="0"/>
            </a:br>
            <a:r>
              <a:rPr lang="es-CO" sz="2700" b="1" dirty="0"/>
              <a:t/>
            </a:r>
            <a:br>
              <a:rPr lang="es-CO" sz="2700" b="1" dirty="0"/>
            </a:br>
            <a:r>
              <a:rPr lang="es-CO" sz="3200" b="1" dirty="0">
                <a:solidFill>
                  <a:srgbClr val="002060"/>
                </a:solidFill>
              </a:rPr>
              <a:t/>
            </a:r>
            <a:br>
              <a:rPr lang="es-CO" sz="3200" b="1" dirty="0">
                <a:solidFill>
                  <a:srgbClr val="002060"/>
                </a:solidFill>
              </a:rPr>
            </a:br>
            <a:r>
              <a:rPr lang="es-CO" sz="2700" b="1" dirty="0">
                <a:solidFill>
                  <a:srgbClr val="002060"/>
                </a:solidFill>
              </a:rPr>
              <a:t/>
            </a:r>
            <a:br>
              <a:rPr lang="es-CO" sz="2700" b="1" dirty="0">
                <a:solidFill>
                  <a:srgbClr val="002060"/>
                </a:solidFill>
              </a:rPr>
            </a:br>
            <a:r>
              <a:rPr lang="es-CO" sz="2700" dirty="0"/>
              <a:t> </a:t>
            </a:r>
            <a:r>
              <a:rPr lang="es-CO" dirty="0"/>
              <a:t/>
            </a:r>
            <a:br>
              <a:rPr lang="es-CO" dirty="0"/>
            </a:br>
            <a:r>
              <a:rPr lang="es-CO" sz="3200" b="1" dirty="0">
                <a:solidFill>
                  <a:srgbClr val="002060"/>
                </a:solidFill>
              </a:rPr>
              <a:t/>
            </a:r>
            <a:br>
              <a:rPr lang="es-CO" sz="3200" b="1" dirty="0">
                <a:solidFill>
                  <a:srgbClr val="002060"/>
                </a:solidFill>
              </a:rPr>
            </a:br>
            <a:r>
              <a:rPr lang="es-CO" sz="3200" b="1" dirty="0">
                <a:solidFill>
                  <a:srgbClr val="002060"/>
                </a:solidFill>
              </a:rPr>
              <a:t/>
            </a:r>
            <a:br>
              <a:rPr lang="es-CO" sz="3200" b="1" dirty="0">
                <a:solidFill>
                  <a:srgbClr val="002060"/>
                </a:solidFill>
              </a:rPr>
            </a:br>
            <a:endParaRPr lang="es-CO" sz="3200" b="1" dirty="0">
              <a:solidFill>
                <a:srgbClr val="002060"/>
              </a:solidFill>
            </a:endParaRPr>
          </a:p>
        </p:txBody>
      </p:sp>
      <p:sp>
        <p:nvSpPr>
          <p:cNvPr id="130" name="Rectángulo 129">
            <a:extLst>
              <a:ext uri="{FF2B5EF4-FFF2-40B4-BE49-F238E27FC236}">
                <a16:creationId xmlns:a16="http://schemas.microsoft.com/office/drawing/2014/main" id="{77C20C1D-EB50-47F0-8D18-C1B02ECE507A}"/>
              </a:ext>
            </a:extLst>
          </p:cNvPr>
          <p:cNvSpPr/>
          <p:nvPr/>
        </p:nvSpPr>
        <p:spPr>
          <a:xfrm>
            <a:off x="6096000" y="705686"/>
            <a:ext cx="5821587" cy="1446550"/>
          </a:xfrm>
          <a:prstGeom prst="rect">
            <a:avLst/>
          </a:prstGeom>
        </p:spPr>
        <p:txBody>
          <a:bodyPr wrap="square">
            <a:spAutoFit/>
          </a:bodyPr>
          <a:lstStyle/>
          <a:p>
            <a:pPr marL="285750" indent="-285750">
              <a:buFont typeface="Arial" panose="020B0604020202020204" pitchFamily="34" charset="0"/>
              <a:buChar char="•"/>
            </a:pPr>
            <a:endParaRPr lang="es-CO" sz="1600" dirty="0"/>
          </a:p>
          <a:p>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p:txBody>
      </p:sp>
      <p:sp>
        <p:nvSpPr>
          <p:cNvPr id="141" name="CuadroTexto 140">
            <a:extLst>
              <a:ext uri="{FF2B5EF4-FFF2-40B4-BE49-F238E27FC236}">
                <a16:creationId xmlns:a16="http://schemas.microsoft.com/office/drawing/2014/main" id="{0C016628-E81E-439D-A506-51272C2E0798}"/>
              </a:ext>
            </a:extLst>
          </p:cNvPr>
          <p:cNvSpPr txBox="1"/>
          <p:nvPr/>
        </p:nvSpPr>
        <p:spPr>
          <a:xfrm>
            <a:off x="6679393" y="4477288"/>
            <a:ext cx="619368" cy="369332"/>
          </a:xfrm>
          <a:prstGeom prst="rect">
            <a:avLst/>
          </a:prstGeom>
          <a:noFill/>
        </p:spPr>
        <p:txBody>
          <a:bodyPr wrap="square" rtlCol="0">
            <a:spAutoFit/>
          </a:bodyPr>
          <a:lstStyle/>
          <a:p>
            <a:r>
              <a:rPr lang="es-CO" b="1" dirty="0">
                <a:solidFill>
                  <a:schemeClr val="bg1"/>
                </a:solidFill>
              </a:rPr>
              <a:t>272</a:t>
            </a:r>
          </a:p>
        </p:txBody>
      </p:sp>
      <p:pic>
        <p:nvPicPr>
          <p:cNvPr id="15" name="Imagen 14">
            <a:extLst>
              <a:ext uri="{FF2B5EF4-FFF2-40B4-BE49-F238E27FC236}">
                <a16:creationId xmlns:a16="http://schemas.microsoft.com/office/drawing/2014/main" id="{8B3DE424-B4DA-4D07-B2D0-D1012DAA91D8}"/>
              </a:ext>
            </a:extLst>
          </p:cNvPr>
          <p:cNvPicPr>
            <a:picLocks noChangeAspect="1"/>
          </p:cNvPicPr>
          <p:nvPr/>
        </p:nvPicPr>
        <p:blipFill>
          <a:blip r:embed="rId2"/>
          <a:stretch>
            <a:fillRect/>
          </a:stretch>
        </p:blipFill>
        <p:spPr>
          <a:xfrm>
            <a:off x="10749197" y="6152314"/>
            <a:ext cx="1271353" cy="635677"/>
          </a:xfrm>
          <a:prstGeom prst="rect">
            <a:avLst/>
          </a:prstGeom>
        </p:spPr>
      </p:pic>
      <p:graphicFrame>
        <p:nvGraphicFramePr>
          <p:cNvPr id="8" name="Diagrama 7">
            <a:extLst>
              <a:ext uri="{FF2B5EF4-FFF2-40B4-BE49-F238E27FC236}">
                <a16:creationId xmlns:a16="http://schemas.microsoft.com/office/drawing/2014/main" id="{6EAF1B58-B7C5-4257-ACCA-020E998BB9CB}"/>
              </a:ext>
            </a:extLst>
          </p:cNvPr>
          <p:cNvGraphicFramePr/>
          <p:nvPr>
            <p:extLst/>
          </p:nvPr>
        </p:nvGraphicFramePr>
        <p:xfrm>
          <a:off x="2770496" y="3330061"/>
          <a:ext cx="6550925" cy="32102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a:extLst>
              <a:ext uri="{FF2B5EF4-FFF2-40B4-BE49-F238E27FC236}">
                <a16:creationId xmlns:a16="http://schemas.microsoft.com/office/drawing/2014/main" id="{17C68071-B1EA-4290-91FE-B95310E76215}"/>
              </a:ext>
            </a:extLst>
          </p:cNvPr>
          <p:cNvSpPr>
            <a:spLocks noChangeArrowheads="1"/>
          </p:cNvSpPr>
          <p:nvPr/>
        </p:nvSpPr>
        <p:spPr bwMode="auto">
          <a:xfrm>
            <a:off x="0" y="24193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Tree>
    <p:extLst>
      <p:ext uri="{BB962C8B-B14F-4D97-AF65-F5344CB8AC3E}">
        <p14:creationId xmlns:p14="http://schemas.microsoft.com/office/powerpoint/2010/main" val="796524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A173D-7D87-45D0-9043-F1F64A9498EE}"/>
              </a:ext>
            </a:extLst>
          </p:cNvPr>
          <p:cNvSpPr>
            <a:spLocks noGrp="1"/>
          </p:cNvSpPr>
          <p:nvPr>
            <p:ph type="title"/>
          </p:nvPr>
        </p:nvSpPr>
        <p:spPr>
          <a:xfrm>
            <a:off x="171450" y="70008"/>
            <a:ext cx="11849100" cy="6082305"/>
          </a:xfrm>
        </p:spPr>
        <p:txBody>
          <a:bodyPr>
            <a:normAutofit fontScale="90000"/>
          </a:bodyPr>
          <a:lstStyle/>
          <a:p>
            <a:pPr algn="ct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200" b="1" dirty="0"/>
              <a:t/>
            </a:r>
            <a:br>
              <a:rPr lang="es-MX" sz="3200" b="1" dirty="0"/>
            </a:br>
            <a:r>
              <a:rPr lang="es-MX" sz="3600" b="1" dirty="0">
                <a:solidFill>
                  <a:srgbClr val="002060"/>
                </a:solidFill>
              </a:rPr>
              <a:t>REGLA DE PROPORCIONALIDAD DE MAXIMO EL 20% DE  INGENIEROS DE PETRÓLEOS EXTRANJEROS EN EMPRESAS COLOMBIANAS</a:t>
            </a:r>
            <a:r>
              <a:rPr lang="es-MX" sz="2700" b="1" dirty="0"/>
              <a:t/>
            </a:r>
            <a:br>
              <a:rPr lang="es-MX" sz="2700" b="1" dirty="0"/>
            </a:br>
            <a:r>
              <a:rPr lang="es-MX" sz="2700" b="1" dirty="0"/>
              <a:t/>
            </a:r>
            <a:br>
              <a:rPr lang="es-MX" sz="2700" b="1" dirty="0"/>
            </a:br>
            <a:r>
              <a:rPr lang="es-MX" sz="2700" dirty="0"/>
              <a:t>La regla de proporcionalidad de los ingenieros de petróleos extranjeros en Colombia a aplicar es la contenida en el artículo 22 de la ley 842 de 2003 la cual indica que </a:t>
            </a:r>
            <a:r>
              <a:rPr lang="es-CO" sz="2700" dirty="0"/>
              <a:t>la participación de los profesionales extranjeros no podrá ser superior a un veinte por ciento (20%) de su personal de ingenieros, en caso de que fuere necesaria una mayor participación de profesionales extranjeros que la establecida anteriormente se deberá previa autorización del Ministerio de Trabajo y tratándose de personal estrictamente técnico o científico indispensable, el patrono o la firma o entidad que requiera tal labor, dispondrá de un (1) año contado a partir de la fecha de la iniciación de labores, para suministrar adecuada capacitación a los profesionales nacionales, con el fin de reemplazar a los extranjeros, hasta completar el mínimo de ochenta por ciento (80%) de nacionales.</a:t>
            </a:r>
            <a:r>
              <a:rPr lang="es-CO" dirty="0"/>
              <a:t/>
            </a:r>
            <a:br>
              <a:rPr lang="es-CO" dirty="0"/>
            </a:br>
            <a:r>
              <a:rPr lang="es-CO" dirty="0"/>
              <a:t/>
            </a:r>
            <a:br>
              <a:rPr lang="es-CO" dirty="0"/>
            </a:br>
            <a:r>
              <a:rPr lang="es-MX" sz="2700" b="1" dirty="0"/>
              <a:t/>
            </a:r>
            <a:br>
              <a:rPr lang="es-MX" sz="2700" b="1" dirty="0"/>
            </a:br>
            <a:r>
              <a:rPr lang="es-MX" sz="2700" b="1" dirty="0"/>
              <a:t/>
            </a:r>
            <a:br>
              <a:rPr lang="es-MX" sz="2700" b="1" dirty="0"/>
            </a:br>
            <a:r>
              <a:rPr lang="es-CO" sz="2700" b="1" dirty="0"/>
              <a:t/>
            </a:r>
            <a:br>
              <a:rPr lang="es-CO" sz="2700" b="1" dirty="0"/>
            </a:br>
            <a:r>
              <a:rPr lang="es-CO" sz="3200" b="1" dirty="0">
                <a:solidFill>
                  <a:srgbClr val="002060"/>
                </a:solidFill>
              </a:rPr>
              <a:t/>
            </a:r>
            <a:br>
              <a:rPr lang="es-CO" sz="3200" b="1" dirty="0">
                <a:solidFill>
                  <a:srgbClr val="002060"/>
                </a:solidFill>
              </a:rPr>
            </a:br>
            <a:r>
              <a:rPr lang="es-CO" sz="2700" b="1" dirty="0">
                <a:solidFill>
                  <a:srgbClr val="002060"/>
                </a:solidFill>
              </a:rPr>
              <a:t/>
            </a:r>
            <a:br>
              <a:rPr lang="es-CO" sz="2700" b="1" dirty="0">
                <a:solidFill>
                  <a:srgbClr val="002060"/>
                </a:solidFill>
              </a:rPr>
            </a:br>
            <a:r>
              <a:rPr lang="es-CO" sz="2700" dirty="0"/>
              <a:t> </a:t>
            </a:r>
            <a:r>
              <a:rPr lang="es-CO" dirty="0"/>
              <a:t/>
            </a:r>
            <a:br>
              <a:rPr lang="es-CO" dirty="0"/>
            </a:br>
            <a:r>
              <a:rPr lang="es-CO" sz="3200" b="1" dirty="0">
                <a:solidFill>
                  <a:srgbClr val="002060"/>
                </a:solidFill>
              </a:rPr>
              <a:t/>
            </a:r>
            <a:br>
              <a:rPr lang="es-CO" sz="3200" b="1" dirty="0">
                <a:solidFill>
                  <a:srgbClr val="002060"/>
                </a:solidFill>
              </a:rPr>
            </a:br>
            <a:r>
              <a:rPr lang="es-CO" sz="3200" b="1" dirty="0">
                <a:solidFill>
                  <a:srgbClr val="002060"/>
                </a:solidFill>
              </a:rPr>
              <a:t/>
            </a:r>
            <a:br>
              <a:rPr lang="es-CO" sz="3200" b="1" dirty="0">
                <a:solidFill>
                  <a:srgbClr val="002060"/>
                </a:solidFill>
              </a:rPr>
            </a:br>
            <a:endParaRPr lang="es-CO" sz="3200" b="1" dirty="0">
              <a:solidFill>
                <a:srgbClr val="002060"/>
              </a:solidFill>
            </a:endParaRPr>
          </a:p>
        </p:txBody>
      </p:sp>
      <p:sp>
        <p:nvSpPr>
          <p:cNvPr id="130" name="Rectángulo 129">
            <a:extLst>
              <a:ext uri="{FF2B5EF4-FFF2-40B4-BE49-F238E27FC236}">
                <a16:creationId xmlns:a16="http://schemas.microsoft.com/office/drawing/2014/main" id="{77C20C1D-EB50-47F0-8D18-C1B02ECE507A}"/>
              </a:ext>
            </a:extLst>
          </p:cNvPr>
          <p:cNvSpPr/>
          <p:nvPr/>
        </p:nvSpPr>
        <p:spPr>
          <a:xfrm>
            <a:off x="6096000" y="705686"/>
            <a:ext cx="5821587" cy="1446550"/>
          </a:xfrm>
          <a:prstGeom prst="rect">
            <a:avLst/>
          </a:prstGeom>
        </p:spPr>
        <p:txBody>
          <a:bodyPr wrap="square">
            <a:spAutoFit/>
          </a:bodyPr>
          <a:lstStyle/>
          <a:p>
            <a:pPr marL="285750" indent="-285750">
              <a:buFont typeface="Arial" panose="020B0604020202020204" pitchFamily="34" charset="0"/>
              <a:buChar char="•"/>
            </a:pPr>
            <a:endParaRPr lang="es-CO" sz="1600" dirty="0"/>
          </a:p>
          <a:p>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p:txBody>
      </p:sp>
      <p:sp>
        <p:nvSpPr>
          <p:cNvPr id="141" name="CuadroTexto 140">
            <a:extLst>
              <a:ext uri="{FF2B5EF4-FFF2-40B4-BE49-F238E27FC236}">
                <a16:creationId xmlns:a16="http://schemas.microsoft.com/office/drawing/2014/main" id="{0C016628-E81E-439D-A506-51272C2E0798}"/>
              </a:ext>
            </a:extLst>
          </p:cNvPr>
          <p:cNvSpPr txBox="1"/>
          <p:nvPr/>
        </p:nvSpPr>
        <p:spPr>
          <a:xfrm>
            <a:off x="6679393" y="4477288"/>
            <a:ext cx="619368" cy="369332"/>
          </a:xfrm>
          <a:prstGeom prst="rect">
            <a:avLst/>
          </a:prstGeom>
          <a:noFill/>
        </p:spPr>
        <p:txBody>
          <a:bodyPr wrap="square" rtlCol="0">
            <a:spAutoFit/>
          </a:bodyPr>
          <a:lstStyle/>
          <a:p>
            <a:r>
              <a:rPr lang="es-CO" b="1" dirty="0">
                <a:solidFill>
                  <a:schemeClr val="bg1"/>
                </a:solidFill>
              </a:rPr>
              <a:t>272</a:t>
            </a:r>
          </a:p>
        </p:txBody>
      </p:sp>
      <p:pic>
        <p:nvPicPr>
          <p:cNvPr id="15" name="Imagen 14">
            <a:extLst>
              <a:ext uri="{FF2B5EF4-FFF2-40B4-BE49-F238E27FC236}">
                <a16:creationId xmlns:a16="http://schemas.microsoft.com/office/drawing/2014/main" id="{8B3DE424-B4DA-4D07-B2D0-D1012DAA91D8}"/>
              </a:ext>
            </a:extLst>
          </p:cNvPr>
          <p:cNvPicPr>
            <a:picLocks noChangeAspect="1"/>
          </p:cNvPicPr>
          <p:nvPr/>
        </p:nvPicPr>
        <p:blipFill>
          <a:blip r:embed="rId2"/>
          <a:stretch>
            <a:fillRect/>
          </a:stretch>
        </p:blipFill>
        <p:spPr>
          <a:xfrm>
            <a:off x="10749197" y="6152314"/>
            <a:ext cx="1271353" cy="635677"/>
          </a:xfrm>
          <a:prstGeom prst="rect">
            <a:avLst/>
          </a:prstGeom>
        </p:spPr>
      </p:pic>
      <p:sp>
        <p:nvSpPr>
          <p:cNvPr id="4" name="Rectangle 3">
            <a:extLst>
              <a:ext uri="{FF2B5EF4-FFF2-40B4-BE49-F238E27FC236}">
                <a16:creationId xmlns:a16="http://schemas.microsoft.com/office/drawing/2014/main" id="{17C68071-B1EA-4290-91FE-B95310E76215}"/>
              </a:ext>
            </a:extLst>
          </p:cNvPr>
          <p:cNvSpPr>
            <a:spLocks noChangeArrowheads="1"/>
          </p:cNvSpPr>
          <p:nvPr/>
        </p:nvSpPr>
        <p:spPr bwMode="auto">
          <a:xfrm>
            <a:off x="0" y="24193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Tree>
    <p:extLst>
      <p:ext uri="{BB962C8B-B14F-4D97-AF65-F5344CB8AC3E}">
        <p14:creationId xmlns:p14="http://schemas.microsoft.com/office/powerpoint/2010/main" val="191649140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260</Words>
  <Application>Microsoft Office PowerPoint</Application>
  <PresentationFormat>Panorámica</PresentationFormat>
  <Paragraphs>75</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Calibri</vt:lpstr>
      <vt:lpstr>Calibri Light</vt:lpstr>
      <vt:lpstr>Times New Roman</vt:lpstr>
      <vt:lpstr>Tema de Office</vt:lpstr>
      <vt:lpstr>Presentación de PowerPoint</vt:lpstr>
      <vt:lpstr>Presentación de PowerPoint</vt:lpstr>
      <vt:lpstr>     OBLIGACION DE LA MATRICULA PROFESIONAL Y/O LICENCIA TEMPORAL ESPECIAL PARA EJERCER LA INGENIERIA DE PETRÓLEOS EN COLOMBIA (1)   La ley 20 de 1984 es la ley por la cual se reglamenta el ejercicio de la profesión de Ingeniero de Petróleos, en el artículo primero y segundo señala:    “Artículo 1o.- Para efectos de la presente Ley, se entiende por título profesional de Ingeniero de Petróleos, el título de nivel superior, conferido a quienes hayan llenado todos los requisitos académicos establecidos en los estatutos de la universidad que otorga el grado profesional.   Artículo 2o.- Para poder ejercer la profesión de Ingeniería de Petróleos en el territorio de la República de Colombia, se requiere obtener la matrícula expedida por el Consejo Profesional de Ingeniería de Petróleos, el cual se crea en la presente Ley”.   En este entendido la matricula profesional es requisito indispensable para ejercer la profesión dentro del territorio colombiano.    </vt:lpstr>
      <vt:lpstr>      OBLIGACION DE LA MATRICULA PROFESIONAL Y/O LICENCIA TEMPORAL ESPECIAL PARA EJERCER LA INGENIERIA DE PETRÓLEOS EN COLOMBIA (2) “MATRICULA PROFESIONAL - Finalidad.   Establecer el requisito de la matrícula profesional tiene como único fin dar fe de la autenticidad de los títulos que se requieren para ejercer ciertas actividades que comprometen el interés social y demostrar que fueron expedidos por instituciones aptas para hacerlo; de esta manera, las autoridades cumplen con la función de inspeccionar y vigilar el ejercicio de las diferentes carreras técnicas o universitarias, lo cual ha sido encomendado por la Constitución, de conformidad con el desarrollo legal pertinente”.    El Consejo Profesional de Ingeniería de Petróleos es el único facultado por medio de la ley 20 de 1984 para expedir las matriculas profesionales tarea que ha sido encomendada por disposición de la Constitución Política de 1991.      </vt:lpstr>
      <vt:lpstr>   OBLIGACION DE LA MATRICULA PROFESIONAL Y/O LICENCIA TEMPORAL ESPECIAL PARA EJERCER LA INGENIERIA DE PETRÓLEOS EN COLOMBIA (3)   Por su parte la Licencia Especial Temporal creada por el artículo 4 de la ley 20 de 1984 estableció la posibilidad de otorgar dichas licencias a los extranjeros que pretendan ejercer la ingeniería de petróleos en el país que no cuenten con matrícula profesional definitiva debido a que no tienen el título profesional universitario expedido en Colombia o debidamente convalidado ante el Ministerio de Educación Nacional.  EN CONCLUSION, NINGUNA PERSONA EN COLOMBIA PUEDE SER CONTRATADA PARA EJERCER LA INGENIERIA DE PETROLEOS SIN CONTAR PREVIAMENTE CON LA MATRICULA PROFESIONAL O LA LICENCIA TEMPORAL ESPECIAL PARA EJERCER LA INGENIERIA DE PETROLEOS.      </vt:lpstr>
      <vt:lpstr>      SANCIONES POR ENCUBRIMIENTO AL EJERCICIO ILEGAL DE LA INGENIERIA, INCLUIDA LA PROFESION DE INGENIERO DE PETRÓLEOS (1)  Ley 842 de 2003 artículo 14  “CAPITULO II. DEL EJERCICIO ILEGAL DE LA INGENIERÍA Y DE SUS PROFESIONES AFINES Y AUXILIARES. (…) ARTÍCULO 14. ENCUBRIMIENTO DEL EJERCICIO ILEGAL DE LA PROFESIÓN. El servidor público que, en el ejercicio de su cargo, autorice, facilite, patrocine, encubra o permita el ejercicio ilegal de la ingeniería o de alguna de sus profesiones afines o auxiliares, incurrirá en falta disciplinaria, sancionable de acuerdo con las normas legales vigentes. PARÁGRAFO. Si quien permite, o encubre el ejercicio de la profesión, por parte de quien no reúne los requisitos establecidos en la presente ley, está matriculado o inscrito como ingeniero o profesión afín o auxiliar, podrá ser suspendido del ejercicio legal de la profesión hasta por el término de cinco años”.        </vt:lpstr>
      <vt:lpstr>      SANCIONES ENCUBRIMIENTO AL EJERCICIO ILEGAL DE LA INGENIERIA, INCLUIDA LA PROFESION DE INGENIERO DE PETRÓLEOS (2)  Concepto de la Procuraduría General de la Nación del 13 de noviembre de 2018  “Así las cosas, y a manera de ejemplo, como un sujeto puede llegar a incurrir en la falta disciplinaria de encubrimiento del ejercicio ilegal de la profesión, en su calidad de servidor público e ingeniero, activará —en virtud de su primera condición y de cara al incumplimiento de su deber funcional— el procedimiento previsto en el Código Disciplinario Único - CDU y se hará merecedor de las sanciones allí contempladas; ello no obsta para que el Consejo Profesional de Ingeniería o los consejos seccionales y regionales ejerzan el control disciplinario según el régimen establecido en la Ley 842 de 2003 —en cuanto a su calidad de ingeniero y con ocasión del desconocimiento de su deber profesional—“.        </vt:lpstr>
      <vt:lpstr>  SANCIONES ENCUBRIMIENTO AL EJERCICIO ILEGAL DE LA INGENIERIA, INCLUIDA LA PROFESION DE INGENIERO DE PETRÓLEOS (3)  La responsabilidad por el encubrimiento ilegal de la profesión de los ingenieros de petróleos que tienen la calidad de servidores públicos son disciplinariamente investigados y sancionados por dos procedimientos diferentes tal como se ilustra a continuación:          </vt:lpstr>
      <vt:lpstr>        REGLA DE PROPORCIONALIDAD DE MAXIMO EL 20% DE  INGENIEROS DE PETRÓLEOS EXTRANJEROS EN EMPRESAS COLOMBIANAS  La regla de proporcionalidad de los ingenieros de petróleos extranjeros en Colombia a aplicar es la contenida en el artículo 22 de la ley 842 de 2003 la cual indica que la participación de los profesionales extranjeros no podrá ser superior a un veinte por ciento (20%) de su personal de ingenieros, en caso de que fuere necesaria una mayor participación de profesionales extranjeros que la establecida anteriormente se deberá previa autorización del Ministerio de Trabajo y tratándose de personal estrictamente técnico o científico indispensable, el patrono o la firma o entidad que requiera tal labor, dispondrá de un (1) año contado a partir de la fecha de la iniciación de labores, para suministrar adecuada capacitación a los profesionales nacionales, con el fin de reemplazar a los extranjeros, hasta completar el mínimo de ochenta por ciento (80%) de nacionales.           </vt:lpstr>
      <vt:lpstr>        COMO VALIDAR LA MATRICULA PROFESIONAL Y/O LICENCIA ESPECIAL TEMPORAL EXPEDIDA POR EL CPIP    Ingresando a la página web https://www.cpip.org.co/  se encontran unos enlaces denominados: “INGENIEROS MATRICULADOS” (Listado de profesionales con Matriculas Profesionales), “LICENCIAS VIGENTES” (Son las Licencias Especiales Temporales para extranjeros) y “VALIDAR MATRICULA PROFESIONAL” (para validar la matricula con cedula de ciudadanía), al darle click podrán consultar las bases de datos de los ingenieros que se encuentran actualmente con matricula profesional.        </vt:lpstr>
      <vt:lpstr>        COMO DENUNCIAR UNA POSIBLE FALSEDAD DE MATRICULA O LICENCIA ESPECIAL TEMPORAL – LET (1)     . En caso de estar frente a una falsedad, pueden realizar la denuncia ante la Fiscalía ingresando a la página web: www.fiscalia.gov.co, al ingresar a la pagina encontraran un enlace denominado ¡A Denunciar! al darle click el sistema les permitirá seleccionar el tipo de denuncia que pueden realizar, si se presenta una falsedad en la matricula o en la licencia especial temporal esta conducta se encuentra tipificada en el articulo 287 Falsedad Material en Documento Público del Código Penal Ley 599 del 2002, la cual deben seleccionar cuando el sistema les solicite el delito.           </vt:lpstr>
      <vt:lpstr>        COMO DENUNCIAR UNA POSIBLE FALSEDAD DE MATRICULA O LICENCIA ESPECIAL TEMPORAL – LET (2)    Actualmente el Consejo Profesional de Ingeniería de Petróleos adelanto una denuncia ante la Fiscalía General de la Nación por falsedad de la matricula profesional de un presunto ingeniero de petróleos la cual fue validada por una empresa del sector petrolero dentro de un proceso de selección, el presunto matriculado pretendía acceder al cargo con una matrícula profesional falsa, el CPIP al acceder a los demás documentos de esta persona con colaboración de la empresa, adelantó las investigaciones correspondientes con la Universidad que expidió presuntamente el titulo de ingeniero de petróleos y se validó que  se estaba frente a una falsedad del diploma que lo acredita como profesional.           </vt:lpstr>
      <vt:lpstr>      COMO DENUNCIAR UNA POSIBLE FALSEDAD DE MATRICULA O LICENCIA ESPECIAL TEMPORAL – LET (3)  Los comunicados emitidos eran de carácter preventivo con el fin de informar la responsabilidad que adquiere el funcionario que en ejercicio de su cargo autorice, facilite, patrocine, encubra o permita el ejercicio ilegal de la Ingeniería, incluyendo la profesión de ingeniería de petróleos como servidor público y el proceso disciplinario aplicable en caso de realizarse alguna falta, de igual manera se invita a los Ingenieros y profesionales afines y auxiliares a que conozcan las normas que establecen las faltas disciplinarias ley 842 de 2003 y ley 734 de 2002 y así evitar ser sancionados, procurando siempre por el ejercicio ético de la profesión.  Si el CPIP detecta un encubrimiento en el ejercicio ilegal de la Ingeniería de Petróleos informara a los entes de control disciplinarios y Consejos Profesionales para abrir los procesos y  se apliquen las sanciones correspondientes a las faltas en que se incurran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user</cp:lastModifiedBy>
  <cp:revision>2</cp:revision>
  <dcterms:created xsi:type="dcterms:W3CDTF">2020-04-24T00:54:07Z</dcterms:created>
  <dcterms:modified xsi:type="dcterms:W3CDTF">2020-04-24T00:56:59Z</dcterms:modified>
</cp:coreProperties>
</file>